
<file path=[Content_Types].xml><?xml version="1.0" encoding="utf-8"?>
<Types xmlns="http://schemas.openxmlformats.org/package/2006/content-types">
  <Override PartName="/ppt/slideLayouts/slideLayout10.xml" ContentType="application/vnd.openxmlformats-officedocument.presentationml.slideLayout+xml"/>
  <Override PartName="/ppt/diagrams/drawing1.xml" ContentType="application/vnd.ms-office.drawingml.diagramDrawing+xml"/>
  <Override PartName="/ppt/slides/slide69.xml" ContentType="application/vnd.openxmlformats-officedocument.presentationml.slide+xml"/>
  <Override PartName="/ppt/slides/slide14.xml" ContentType="application/vnd.openxmlformats-officedocument.presentationml.slide+xml"/>
  <Override PartName="/ppt/diagrams/layout2.xml" ContentType="application/vnd.openxmlformats-officedocument.drawingml.diagramLayout+xml"/>
  <Default Extension="rels" ContentType="application/vnd.openxmlformats-package.relationships+xml"/>
  <Override PartName="/ppt/slides/slide62.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diagrams/colors1.xml" ContentType="application/vnd.openxmlformats-officedocument.drawingml.diagramColors+xml"/>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diagrams/layout1.xml" ContentType="application/vnd.openxmlformats-officedocument.drawingml.diagramLayout+xml"/>
  <Override PartName="/ppt/slides/slide68.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s/slide61.xml" ContentType="application/vnd.openxmlformats-officedocument.presentationml.slide+xml"/>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Override PartName="/ppt/slides/slide53.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67.xml" ContentType="application/vnd.openxmlformats-officedocument.presentationml.slide+xml"/>
  <Override PartName="/ppt/slides/slide12.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slides/slide43.xml" ContentType="application/vnd.openxmlformats-officedocument.presentationml.slide+xml"/>
  <Override PartName="/ppt/slides/slide59.xml" ContentType="application/vnd.openxmlformats-officedocument.presentationml.slide+xml"/>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diagrams/data2.xml" ContentType="application/vnd.openxmlformats-officedocument.drawingml.diagramData+xml"/>
  <Override PartName="/ppt/slides/slide66.xml" ContentType="application/vnd.openxmlformats-officedocument.presentationml.slide+xml"/>
  <Override PartName="/ppt/slides/slide11.xml" ContentType="application/vnd.openxmlformats-officedocument.presentationml.slide+xml"/>
  <Override PartName="/ppt/slides/slide49.xml" ContentType="application/vnd.openxmlformats-officedocument.presentationml.slide+xml"/>
  <Override PartName="/ppt/diagrams/quickStyle2.xml" ContentType="application/vnd.openxmlformats-officedocument.drawingml.diagramStyle+xml"/>
  <Override PartName="/ppt/slides/slide42.xml" ContentType="application/vnd.openxmlformats-officedocument.presentationml.slide+xml"/>
  <Override PartName="/ppt/slides/slide58.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diagrams/data1.xml" ContentType="application/vnd.openxmlformats-officedocument.drawingml.diagramData+xml"/>
  <Override PartName="/ppt/slides/slide65.xml" ContentType="application/vnd.openxmlformats-officedocument.presentationml.slide+xml"/>
  <Override PartName="/ppt/slides/slide10.xml" ContentType="application/vnd.openxmlformats-officedocument.presentationml.slide+xml"/>
  <Override PartName="/docProps/app.xml" ContentType="application/vnd.openxmlformats-officedocument.extended-properties+xml"/>
  <Override PartName="/ppt/slides/slide48.xml" ContentType="application/vnd.openxmlformats-officedocument.presentationml.slide+xml"/>
  <Override PartName="/ppt/diagrams/quickStyle1.xml" ContentType="application/vnd.openxmlformats-officedocument.drawingml.diagramStyle+xml"/>
  <Override PartName="/ppt/slides/slide41.xml" ContentType="application/vnd.openxmlformats-officedocument.presentationml.slide+xml"/>
  <Override PartName="/ppt/slides/slide57.xml" ContentType="application/vnd.openxmlformats-officedocument.presentationml.slide+xml"/>
  <Override PartName="/ppt/theme/theme3.xml" ContentType="application/vnd.openxmlformats-officedocument.theme+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slides/slide64.xml" ContentType="application/vnd.openxmlformats-officedocument.presentationml.slide+xml"/>
  <Override PartName="/ppt/viewProps.xml" ContentType="application/vnd.openxmlformats-officedocument.presentationml.viewProps+xml"/>
  <Override PartName="/ppt/slides/slide47.xml" ContentType="application/vnd.openxmlformats-officedocument.presentationml.slide+xml"/>
  <Override PartName="/ppt/slides/slide40.xml" ContentType="application/vnd.openxmlformats-officedocument.presentationml.slide+xml"/>
  <Override PartName="/ppt/slides/slide56.xml" ContentType="application/vnd.openxmlformats-officedocument.presentationml.slide+xml"/>
  <Override PartName="/ppt/theme/theme2.xml" ContentType="application/vnd.openxmlformats-officedocument.theme+xml"/>
  <Override PartName="/ppt/slides/slide23.xml" ContentType="application/vnd.openxmlformats-officedocument.presentationml.slide+xml"/>
  <Override PartName="/ppt/slides/slide39.xml" ContentType="application/vnd.openxmlformats-officedocument.presentationml.slide+xml"/>
  <Override PartName="/ppt/slideLayouts/slideLayout11.xml" ContentType="application/vnd.openxmlformats-officedocument.presentationml.slideLayout+xml"/>
  <Override PartName="/ppt/slides/slide7.xml" ContentType="application/vnd.openxmlformats-officedocument.presentationml.slide+xml"/>
  <Override PartName="/ppt/diagrams/drawing2.xml" ContentType="application/vnd.ms-office.drawingml.diagramDrawing+xml"/>
  <Override PartName="/ppt/slides/slide71.xml" ContentType="application/vnd.openxmlformats-officedocument.presentationml.slide+xml"/>
  <Override PartName="/ppt/slides/slide32.xml" ContentType="application/vnd.openxmlformats-officedocument.presentationml.slide+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s/slide15.xml" ContentType="application/vnd.openxmlformats-officedocument.presentationml.slide+xml"/>
  <Override PartName="/ppt/slides/slide63.xml" ContentType="application/vnd.openxmlformats-officedocument.presentationml.slide+xml"/>
  <Override PartName="/ppt/diagrams/colors2.xml" ContentType="application/vnd.openxmlformats-officedocument.drawingml.diagramColors+xml"/>
  <Override PartName="/ppt/slides/slide46.xml" ContentType="application/vnd.openxmlformats-officedocument.presentationml.slide+xml"/>
  <Override PartName="/ppt/slides/slide29.xml" ContentType="application/vnd.openxmlformats-officedocument.presentationml.slide+xml"/>
  <Override PartName="/ppt/slides/slide55.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Default Extension="bin" ContentType="application/vnd.openxmlformats-officedocument.presentationml.printerSettings"/>
  <Override PartName="/ppt/slides/slide70.xml" ContentType="application/vnd.openxmlformats-officedocument.presentationml.slide+xml"/>
  <Override PartName="/ppt/slides/slide31.xml" ContentType="application/vnd.openxmlformats-officedocument.presentationml.slide+xml"/>
  <Override PartName="/ppt/slideLayouts/slideLayout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93" r:id="rId1"/>
  </p:sldMasterIdLst>
  <p:notesMasterIdLst>
    <p:notesMasterId r:id="rId73"/>
  </p:notesMasterIdLst>
  <p:handoutMasterIdLst>
    <p:handoutMasterId r:id="rId74"/>
  </p:handoutMasterIdLst>
  <p:sldIdLst>
    <p:sldId id="271" r:id="rId2"/>
    <p:sldId id="293" r:id="rId3"/>
    <p:sldId id="294" r:id="rId4"/>
    <p:sldId id="295" r:id="rId5"/>
    <p:sldId id="257" r:id="rId6"/>
    <p:sldId id="258" r:id="rId7"/>
    <p:sldId id="272" r:id="rId8"/>
    <p:sldId id="273" r:id="rId9"/>
    <p:sldId id="276" r:id="rId10"/>
    <p:sldId id="259" r:id="rId11"/>
    <p:sldId id="260" r:id="rId12"/>
    <p:sldId id="261" r:id="rId13"/>
    <p:sldId id="274" r:id="rId14"/>
    <p:sldId id="275" r:id="rId15"/>
    <p:sldId id="297" r:id="rId16"/>
    <p:sldId id="330" r:id="rId17"/>
    <p:sldId id="298" r:id="rId18"/>
    <p:sldId id="317" r:id="rId19"/>
    <p:sldId id="300" r:id="rId20"/>
    <p:sldId id="301" r:id="rId21"/>
    <p:sldId id="302" r:id="rId22"/>
    <p:sldId id="307" r:id="rId23"/>
    <p:sldId id="303" r:id="rId24"/>
    <p:sldId id="333" r:id="rId25"/>
    <p:sldId id="334" r:id="rId26"/>
    <p:sldId id="308" r:id="rId27"/>
    <p:sldId id="309" r:id="rId28"/>
    <p:sldId id="310" r:id="rId29"/>
    <p:sldId id="311" r:id="rId30"/>
    <p:sldId id="312" r:id="rId31"/>
    <p:sldId id="313" r:id="rId32"/>
    <p:sldId id="314" r:id="rId33"/>
    <p:sldId id="304" r:id="rId34"/>
    <p:sldId id="315" r:id="rId35"/>
    <p:sldId id="335" r:id="rId36"/>
    <p:sldId id="336" r:id="rId37"/>
    <p:sldId id="305" r:id="rId38"/>
    <p:sldId id="316" r:id="rId39"/>
    <p:sldId id="306" r:id="rId40"/>
    <p:sldId id="299" r:id="rId41"/>
    <p:sldId id="337" r:id="rId42"/>
    <p:sldId id="277" r:id="rId43"/>
    <p:sldId id="278" r:id="rId44"/>
    <p:sldId id="328" r:id="rId45"/>
    <p:sldId id="329" r:id="rId46"/>
    <p:sldId id="282" r:id="rId47"/>
    <p:sldId id="281" r:id="rId48"/>
    <p:sldId id="279" r:id="rId49"/>
    <p:sldId id="280" r:id="rId50"/>
    <p:sldId id="283" r:id="rId51"/>
    <p:sldId id="265" r:id="rId52"/>
    <p:sldId id="285" r:id="rId53"/>
    <p:sldId id="319" r:id="rId54"/>
    <p:sldId id="320" r:id="rId55"/>
    <p:sldId id="286" r:id="rId56"/>
    <p:sldId id="321" r:id="rId57"/>
    <p:sldId id="287" r:id="rId58"/>
    <p:sldId id="322" r:id="rId59"/>
    <p:sldId id="288" r:id="rId60"/>
    <p:sldId id="327" r:id="rId61"/>
    <p:sldId id="323" r:id="rId62"/>
    <p:sldId id="290" r:id="rId63"/>
    <p:sldId id="324" r:id="rId64"/>
    <p:sldId id="326" r:id="rId65"/>
    <p:sldId id="291" r:id="rId66"/>
    <p:sldId id="292" r:id="rId67"/>
    <p:sldId id="318" r:id="rId68"/>
    <p:sldId id="266" r:id="rId69"/>
    <p:sldId id="267" r:id="rId70"/>
    <p:sldId id="268" r:id="rId71"/>
    <p:sldId id="296" r:id="rId7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9" d="100"/>
          <a:sy n="89" d="100"/>
        </p:scale>
        <p:origin x="-144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notesMaster" Target="notesMasters/notesMaster1.xml"/><Relationship Id="rId74" Type="http://schemas.openxmlformats.org/officeDocument/2006/relationships/handoutMaster" Target="handoutMasters/handoutMaster1.xml"/><Relationship Id="rId75" Type="http://schemas.openxmlformats.org/officeDocument/2006/relationships/printerSettings" Target="printerSettings/printerSettings1.bin"/><Relationship Id="rId76" Type="http://schemas.openxmlformats.org/officeDocument/2006/relationships/presProps" Target="presProps.xml"/><Relationship Id="rId77" Type="http://schemas.openxmlformats.org/officeDocument/2006/relationships/viewProps" Target="viewProps.xml"/><Relationship Id="rId78" Type="http://schemas.openxmlformats.org/officeDocument/2006/relationships/theme" Target="theme/theme1.xml"/><Relationship Id="rId79"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8764EF-F74A-534A-9436-DB28B06E87F5}" type="doc">
      <dgm:prSet loTypeId="urn:microsoft.com/office/officeart/2005/8/layout/bProcess3" loCatId="process" qsTypeId="urn:microsoft.com/office/officeart/2005/8/quickstyle/simple4" qsCatId="simple" csTypeId="urn:microsoft.com/office/officeart/2005/8/colors/accent1_2" csCatId="accent1" phldr="1"/>
      <dgm:spPr/>
      <dgm:t>
        <a:bodyPr/>
        <a:lstStyle/>
        <a:p>
          <a:endParaRPr lang="en-US"/>
        </a:p>
      </dgm:t>
    </dgm:pt>
    <dgm:pt modelId="{A3D872B8-21AF-7C45-83BA-FAC1C7D12357}">
      <dgm:prSet phldrT="[Text]"/>
      <dgm:spPr/>
      <dgm:t>
        <a:bodyPr/>
        <a:lstStyle/>
        <a:p>
          <a:r>
            <a:rPr lang="en-US" dirty="0" smtClean="0"/>
            <a:t>Control Environment</a:t>
          </a:r>
          <a:endParaRPr lang="en-US" dirty="0"/>
        </a:p>
      </dgm:t>
    </dgm:pt>
    <dgm:pt modelId="{FB6BF9B2-69C8-D948-88D8-8E32F1CD76A7}" type="parTrans" cxnId="{A8FD80F0-5991-0447-BE9D-289403E631E7}">
      <dgm:prSet/>
      <dgm:spPr/>
      <dgm:t>
        <a:bodyPr/>
        <a:lstStyle/>
        <a:p>
          <a:endParaRPr lang="en-US"/>
        </a:p>
      </dgm:t>
    </dgm:pt>
    <dgm:pt modelId="{6905E007-9ED4-0846-B4DA-B8B41FC1EAC7}" type="sibTrans" cxnId="{A8FD80F0-5991-0447-BE9D-289403E631E7}">
      <dgm:prSet/>
      <dgm:spPr/>
      <dgm:t>
        <a:bodyPr/>
        <a:lstStyle/>
        <a:p>
          <a:endParaRPr lang="en-US"/>
        </a:p>
      </dgm:t>
    </dgm:pt>
    <dgm:pt modelId="{AEF9FFFA-8282-5A47-9DF2-0BEA76875826}">
      <dgm:prSet phldrT="[Text]"/>
      <dgm:spPr/>
      <dgm:t>
        <a:bodyPr/>
        <a:lstStyle/>
        <a:p>
          <a:r>
            <a:rPr lang="en-US" dirty="0" smtClean="0"/>
            <a:t>Risk Assessment</a:t>
          </a:r>
          <a:endParaRPr lang="en-US" dirty="0"/>
        </a:p>
      </dgm:t>
    </dgm:pt>
    <dgm:pt modelId="{39FC7A9B-8643-A94B-8B64-5A7F27CC506B}" type="parTrans" cxnId="{2C8106F6-0629-D44F-ACBA-15764FD0E0E3}">
      <dgm:prSet/>
      <dgm:spPr/>
      <dgm:t>
        <a:bodyPr/>
        <a:lstStyle/>
        <a:p>
          <a:endParaRPr lang="en-US"/>
        </a:p>
      </dgm:t>
    </dgm:pt>
    <dgm:pt modelId="{6950F7C1-130B-5340-844B-FBDA5E276543}" type="sibTrans" cxnId="{2C8106F6-0629-D44F-ACBA-15764FD0E0E3}">
      <dgm:prSet/>
      <dgm:spPr/>
      <dgm:t>
        <a:bodyPr/>
        <a:lstStyle/>
        <a:p>
          <a:endParaRPr lang="en-US"/>
        </a:p>
      </dgm:t>
    </dgm:pt>
    <dgm:pt modelId="{ABD131D9-39B4-DF46-B471-747AC32F08E6}">
      <dgm:prSet phldrT="[Text]"/>
      <dgm:spPr/>
      <dgm:t>
        <a:bodyPr/>
        <a:lstStyle/>
        <a:p>
          <a:r>
            <a:rPr lang="en-US" dirty="0" smtClean="0"/>
            <a:t>Control Activities</a:t>
          </a:r>
          <a:endParaRPr lang="en-US" dirty="0"/>
        </a:p>
      </dgm:t>
    </dgm:pt>
    <dgm:pt modelId="{5E02AD44-CF71-2E45-A694-A01D032B6E48}" type="parTrans" cxnId="{C377BAF0-68CE-A047-AD0B-23B55C29BD14}">
      <dgm:prSet/>
      <dgm:spPr/>
      <dgm:t>
        <a:bodyPr/>
        <a:lstStyle/>
        <a:p>
          <a:endParaRPr lang="en-US"/>
        </a:p>
      </dgm:t>
    </dgm:pt>
    <dgm:pt modelId="{27E81D91-F334-DC42-A4BA-74D96C96EDA6}" type="sibTrans" cxnId="{C377BAF0-68CE-A047-AD0B-23B55C29BD14}">
      <dgm:prSet/>
      <dgm:spPr/>
      <dgm:t>
        <a:bodyPr/>
        <a:lstStyle/>
        <a:p>
          <a:endParaRPr lang="en-US"/>
        </a:p>
      </dgm:t>
    </dgm:pt>
    <dgm:pt modelId="{DFAD81C7-DB69-B54B-A5F8-8ED79A7A1000}">
      <dgm:prSet phldrT="[Text]"/>
      <dgm:spPr/>
      <dgm:t>
        <a:bodyPr/>
        <a:lstStyle/>
        <a:p>
          <a:r>
            <a:rPr lang="en-US" dirty="0" smtClean="0"/>
            <a:t>Information and Communication</a:t>
          </a:r>
          <a:endParaRPr lang="en-US" dirty="0"/>
        </a:p>
      </dgm:t>
    </dgm:pt>
    <dgm:pt modelId="{24B7E8DF-C2F1-8F4E-B6DA-7B654AD8FDD7}" type="parTrans" cxnId="{073B488C-55B5-A44E-BF6C-2C43F5A9C5B7}">
      <dgm:prSet/>
      <dgm:spPr/>
      <dgm:t>
        <a:bodyPr/>
        <a:lstStyle/>
        <a:p>
          <a:endParaRPr lang="en-US"/>
        </a:p>
      </dgm:t>
    </dgm:pt>
    <dgm:pt modelId="{303336C6-5906-FF47-855B-AA2C78EB5994}" type="sibTrans" cxnId="{073B488C-55B5-A44E-BF6C-2C43F5A9C5B7}">
      <dgm:prSet/>
      <dgm:spPr/>
      <dgm:t>
        <a:bodyPr/>
        <a:lstStyle/>
        <a:p>
          <a:endParaRPr lang="en-US"/>
        </a:p>
      </dgm:t>
    </dgm:pt>
    <dgm:pt modelId="{84015AB0-78F5-654C-8E5B-F6ED6F4DC594}">
      <dgm:prSet phldrT="[Text]"/>
      <dgm:spPr/>
      <dgm:t>
        <a:bodyPr/>
        <a:lstStyle/>
        <a:p>
          <a:r>
            <a:rPr lang="en-US" dirty="0" smtClean="0"/>
            <a:t>Monitoring</a:t>
          </a:r>
          <a:endParaRPr lang="en-US" dirty="0"/>
        </a:p>
      </dgm:t>
    </dgm:pt>
    <dgm:pt modelId="{84F9E4B1-45F0-4146-991F-D9842BF88B7F}" type="parTrans" cxnId="{90C0EB78-2207-FA45-AA8C-99760898FFFF}">
      <dgm:prSet/>
      <dgm:spPr/>
      <dgm:t>
        <a:bodyPr/>
        <a:lstStyle/>
        <a:p>
          <a:endParaRPr lang="en-US"/>
        </a:p>
      </dgm:t>
    </dgm:pt>
    <dgm:pt modelId="{8F848E89-C09D-F648-80C5-D85C0E828F1E}" type="sibTrans" cxnId="{90C0EB78-2207-FA45-AA8C-99760898FFFF}">
      <dgm:prSet/>
      <dgm:spPr/>
      <dgm:t>
        <a:bodyPr/>
        <a:lstStyle/>
        <a:p>
          <a:endParaRPr lang="en-US"/>
        </a:p>
      </dgm:t>
    </dgm:pt>
    <dgm:pt modelId="{24F74923-C335-D94E-A0B5-B2BDA4DC8214}" type="pres">
      <dgm:prSet presAssocID="{E28764EF-F74A-534A-9436-DB28B06E87F5}" presName="Name0" presStyleCnt="0">
        <dgm:presLayoutVars>
          <dgm:dir/>
          <dgm:resizeHandles val="exact"/>
        </dgm:presLayoutVars>
      </dgm:prSet>
      <dgm:spPr/>
      <dgm:t>
        <a:bodyPr/>
        <a:lstStyle/>
        <a:p>
          <a:endParaRPr lang="en-US"/>
        </a:p>
      </dgm:t>
    </dgm:pt>
    <dgm:pt modelId="{20F42DCE-422E-FA4F-903F-779C5170B58B}" type="pres">
      <dgm:prSet presAssocID="{A3D872B8-21AF-7C45-83BA-FAC1C7D12357}" presName="node" presStyleLbl="node1" presStyleIdx="0" presStyleCnt="5">
        <dgm:presLayoutVars>
          <dgm:bulletEnabled val="1"/>
        </dgm:presLayoutVars>
      </dgm:prSet>
      <dgm:spPr/>
      <dgm:t>
        <a:bodyPr/>
        <a:lstStyle/>
        <a:p>
          <a:endParaRPr lang="en-US"/>
        </a:p>
      </dgm:t>
    </dgm:pt>
    <dgm:pt modelId="{A2B3D6C7-F690-904E-8186-F2CD41EE41EF}" type="pres">
      <dgm:prSet presAssocID="{6905E007-9ED4-0846-B4DA-B8B41FC1EAC7}" presName="sibTrans" presStyleLbl="sibTrans1D1" presStyleIdx="0" presStyleCnt="4"/>
      <dgm:spPr/>
      <dgm:t>
        <a:bodyPr/>
        <a:lstStyle/>
        <a:p>
          <a:endParaRPr lang="en-US"/>
        </a:p>
      </dgm:t>
    </dgm:pt>
    <dgm:pt modelId="{F730AF85-FFF5-694A-A919-64F2A73C92D9}" type="pres">
      <dgm:prSet presAssocID="{6905E007-9ED4-0846-B4DA-B8B41FC1EAC7}" presName="connectorText" presStyleLbl="sibTrans1D1" presStyleIdx="0" presStyleCnt="4"/>
      <dgm:spPr/>
      <dgm:t>
        <a:bodyPr/>
        <a:lstStyle/>
        <a:p>
          <a:endParaRPr lang="en-US"/>
        </a:p>
      </dgm:t>
    </dgm:pt>
    <dgm:pt modelId="{158690B8-FBA3-7D48-9BD6-FA4A874E70B6}" type="pres">
      <dgm:prSet presAssocID="{AEF9FFFA-8282-5A47-9DF2-0BEA76875826}" presName="node" presStyleLbl="node1" presStyleIdx="1" presStyleCnt="5">
        <dgm:presLayoutVars>
          <dgm:bulletEnabled val="1"/>
        </dgm:presLayoutVars>
      </dgm:prSet>
      <dgm:spPr/>
      <dgm:t>
        <a:bodyPr/>
        <a:lstStyle/>
        <a:p>
          <a:endParaRPr lang="en-US"/>
        </a:p>
      </dgm:t>
    </dgm:pt>
    <dgm:pt modelId="{CF201082-C4A5-2543-BC52-59A3F15C9989}" type="pres">
      <dgm:prSet presAssocID="{6950F7C1-130B-5340-844B-FBDA5E276543}" presName="sibTrans" presStyleLbl="sibTrans1D1" presStyleIdx="1" presStyleCnt="4"/>
      <dgm:spPr/>
      <dgm:t>
        <a:bodyPr/>
        <a:lstStyle/>
        <a:p>
          <a:endParaRPr lang="en-US"/>
        </a:p>
      </dgm:t>
    </dgm:pt>
    <dgm:pt modelId="{9253B1F5-9B6D-6D44-BFAE-016B18F71CEF}" type="pres">
      <dgm:prSet presAssocID="{6950F7C1-130B-5340-844B-FBDA5E276543}" presName="connectorText" presStyleLbl="sibTrans1D1" presStyleIdx="1" presStyleCnt="4"/>
      <dgm:spPr/>
      <dgm:t>
        <a:bodyPr/>
        <a:lstStyle/>
        <a:p>
          <a:endParaRPr lang="en-US"/>
        </a:p>
      </dgm:t>
    </dgm:pt>
    <dgm:pt modelId="{13405B59-9C11-0E4F-B46A-4285D4E4B999}" type="pres">
      <dgm:prSet presAssocID="{ABD131D9-39B4-DF46-B471-747AC32F08E6}" presName="node" presStyleLbl="node1" presStyleIdx="2" presStyleCnt="5">
        <dgm:presLayoutVars>
          <dgm:bulletEnabled val="1"/>
        </dgm:presLayoutVars>
      </dgm:prSet>
      <dgm:spPr/>
      <dgm:t>
        <a:bodyPr/>
        <a:lstStyle/>
        <a:p>
          <a:endParaRPr lang="en-US"/>
        </a:p>
      </dgm:t>
    </dgm:pt>
    <dgm:pt modelId="{21347B1B-BD9C-7442-A84E-0D6064E9FF31}" type="pres">
      <dgm:prSet presAssocID="{27E81D91-F334-DC42-A4BA-74D96C96EDA6}" presName="sibTrans" presStyleLbl="sibTrans1D1" presStyleIdx="2" presStyleCnt="4"/>
      <dgm:spPr/>
      <dgm:t>
        <a:bodyPr/>
        <a:lstStyle/>
        <a:p>
          <a:endParaRPr lang="en-US"/>
        </a:p>
      </dgm:t>
    </dgm:pt>
    <dgm:pt modelId="{2B3E1214-F6F9-B04D-852C-5AF96FFD673D}" type="pres">
      <dgm:prSet presAssocID="{27E81D91-F334-DC42-A4BA-74D96C96EDA6}" presName="connectorText" presStyleLbl="sibTrans1D1" presStyleIdx="2" presStyleCnt="4"/>
      <dgm:spPr/>
      <dgm:t>
        <a:bodyPr/>
        <a:lstStyle/>
        <a:p>
          <a:endParaRPr lang="en-US"/>
        </a:p>
      </dgm:t>
    </dgm:pt>
    <dgm:pt modelId="{A438F2E4-B26D-1F4A-9F21-D54B946A7E6F}" type="pres">
      <dgm:prSet presAssocID="{DFAD81C7-DB69-B54B-A5F8-8ED79A7A1000}" presName="node" presStyleLbl="node1" presStyleIdx="3" presStyleCnt="5">
        <dgm:presLayoutVars>
          <dgm:bulletEnabled val="1"/>
        </dgm:presLayoutVars>
      </dgm:prSet>
      <dgm:spPr/>
      <dgm:t>
        <a:bodyPr/>
        <a:lstStyle/>
        <a:p>
          <a:endParaRPr lang="en-US"/>
        </a:p>
      </dgm:t>
    </dgm:pt>
    <dgm:pt modelId="{6352AF72-BF09-7442-A26B-CC6CFC5E9353}" type="pres">
      <dgm:prSet presAssocID="{303336C6-5906-FF47-855B-AA2C78EB5994}" presName="sibTrans" presStyleLbl="sibTrans1D1" presStyleIdx="3" presStyleCnt="4"/>
      <dgm:spPr/>
      <dgm:t>
        <a:bodyPr/>
        <a:lstStyle/>
        <a:p>
          <a:endParaRPr lang="en-US"/>
        </a:p>
      </dgm:t>
    </dgm:pt>
    <dgm:pt modelId="{90193EA2-336E-6041-A60E-696A5A0B47D4}" type="pres">
      <dgm:prSet presAssocID="{303336C6-5906-FF47-855B-AA2C78EB5994}" presName="connectorText" presStyleLbl="sibTrans1D1" presStyleIdx="3" presStyleCnt="4"/>
      <dgm:spPr/>
      <dgm:t>
        <a:bodyPr/>
        <a:lstStyle/>
        <a:p>
          <a:endParaRPr lang="en-US"/>
        </a:p>
      </dgm:t>
    </dgm:pt>
    <dgm:pt modelId="{9062524F-4648-C74E-97CC-699C186AFC6B}" type="pres">
      <dgm:prSet presAssocID="{84015AB0-78F5-654C-8E5B-F6ED6F4DC594}" presName="node" presStyleLbl="node1" presStyleIdx="4" presStyleCnt="5">
        <dgm:presLayoutVars>
          <dgm:bulletEnabled val="1"/>
        </dgm:presLayoutVars>
      </dgm:prSet>
      <dgm:spPr/>
      <dgm:t>
        <a:bodyPr/>
        <a:lstStyle/>
        <a:p>
          <a:endParaRPr lang="en-US"/>
        </a:p>
      </dgm:t>
    </dgm:pt>
  </dgm:ptLst>
  <dgm:cxnLst>
    <dgm:cxn modelId="{4F6C96AC-96C5-D84B-AFC0-FAC6D645F7A3}" type="presOf" srcId="{A3D872B8-21AF-7C45-83BA-FAC1C7D12357}" destId="{20F42DCE-422E-FA4F-903F-779C5170B58B}" srcOrd="0" destOrd="0" presId="urn:microsoft.com/office/officeart/2005/8/layout/bProcess3"/>
    <dgm:cxn modelId="{222F3490-8D40-3A47-B539-7937AFB5A415}" type="presOf" srcId="{6950F7C1-130B-5340-844B-FBDA5E276543}" destId="{CF201082-C4A5-2543-BC52-59A3F15C9989}" srcOrd="0" destOrd="0" presId="urn:microsoft.com/office/officeart/2005/8/layout/bProcess3"/>
    <dgm:cxn modelId="{24EAFDBF-6BD3-9148-AD87-19DC84AB4FA0}" type="presOf" srcId="{6905E007-9ED4-0846-B4DA-B8B41FC1EAC7}" destId="{A2B3D6C7-F690-904E-8186-F2CD41EE41EF}" srcOrd="0" destOrd="0" presId="urn:microsoft.com/office/officeart/2005/8/layout/bProcess3"/>
    <dgm:cxn modelId="{138260D9-DBC3-6341-A121-299FED82B487}" type="presOf" srcId="{6950F7C1-130B-5340-844B-FBDA5E276543}" destId="{9253B1F5-9B6D-6D44-BFAE-016B18F71CEF}" srcOrd="1" destOrd="0" presId="urn:microsoft.com/office/officeart/2005/8/layout/bProcess3"/>
    <dgm:cxn modelId="{AF87BFFA-43EB-404C-81B7-72E222B7AFB2}" type="presOf" srcId="{ABD131D9-39B4-DF46-B471-747AC32F08E6}" destId="{13405B59-9C11-0E4F-B46A-4285D4E4B999}" srcOrd="0" destOrd="0" presId="urn:microsoft.com/office/officeart/2005/8/layout/bProcess3"/>
    <dgm:cxn modelId="{65ADD3DE-1801-D343-ACD9-4959A828EBDC}" type="presOf" srcId="{84015AB0-78F5-654C-8E5B-F6ED6F4DC594}" destId="{9062524F-4648-C74E-97CC-699C186AFC6B}" srcOrd="0" destOrd="0" presId="urn:microsoft.com/office/officeart/2005/8/layout/bProcess3"/>
    <dgm:cxn modelId="{E89C85C5-B70B-8347-9D0D-B45F9255012A}" type="presOf" srcId="{DFAD81C7-DB69-B54B-A5F8-8ED79A7A1000}" destId="{A438F2E4-B26D-1F4A-9F21-D54B946A7E6F}" srcOrd="0" destOrd="0" presId="urn:microsoft.com/office/officeart/2005/8/layout/bProcess3"/>
    <dgm:cxn modelId="{2C8106F6-0629-D44F-ACBA-15764FD0E0E3}" srcId="{E28764EF-F74A-534A-9436-DB28B06E87F5}" destId="{AEF9FFFA-8282-5A47-9DF2-0BEA76875826}" srcOrd="1" destOrd="0" parTransId="{39FC7A9B-8643-A94B-8B64-5A7F27CC506B}" sibTransId="{6950F7C1-130B-5340-844B-FBDA5E276543}"/>
    <dgm:cxn modelId="{99F6C3A6-D7B1-BC43-974B-8BCEBE169D75}" type="presOf" srcId="{AEF9FFFA-8282-5A47-9DF2-0BEA76875826}" destId="{158690B8-FBA3-7D48-9BD6-FA4A874E70B6}" srcOrd="0" destOrd="0" presId="urn:microsoft.com/office/officeart/2005/8/layout/bProcess3"/>
    <dgm:cxn modelId="{D0B32F5A-FD0D-4444-9D6A-E040EB12831D}" type="presOf" srcId="{6905E007-9ED4-0846-B4DA-B8B41FC1EAC7}" destId="{F730AF85-FFF5-694A-A919-64F2A73C92D9}" srcOrd="1" destOrd="0" presId="urn:microsoft.com/office/officeart/2005/8/layout/bProcess3"/>
    <dgm:cxn modelId="{C650E08C-6C1F-1444-93BA-B763884E0144}" type="presOf" srcId="{E28764EF-F74A-534A-9436-DB28B06E87F5}" destId="{24F74923-C335-D94E-A0B5-B2BDA4DC8214}" srcOrd="0" destOrd="0" presId="urn:microsoft.com/office/officeart/2005/8/layout/bProcess3"/>
    <dgm:cxn modelId="{5ACB1C3C-D811-5D42-AEE2-5079D7225A9B}" type="presOf" srcId="{303336C6-5906-FF47-855B-AA2C78EB5994}" destId="{90193EA2-336E-6041-A60E-696A5A0B47D4}" srcOrd="1" destOrd="0" presId="urn:microsoft.com/office/officeart/2005/8/layout/bProcess3"/>
    <dgm:cxn modelId="{C377BAF0-68CE-A047-AD0B-23B55C29BD14}" srcId="{E28764EF-F74A-534A-9436-DB28B06E87F5}" destId="{ABD131D9-39B4-DF46-B471-747AC32F08E6}" srcOrd="2" destOrd="0" parTransId="{5E02AD44-CF71-2E45-A694-A01D032B6E48}" sibTransId="{27E81D91-F334-DC42-A4BA-74D96C96EDA6}"/>
    <dgm:cxn modelId="{6CB1CEB7-EBA3-754D-9EBA-03700DFAB441}" type="presOf" srcId="{27E81D91-F334-DC42-A4BA-74D96C96EDA6}" destId="{21347B1B-BD9C-7442-A84E-0D6064E9FF31}" srcOrd="0" destOrd="0" presId="urn:microsoft.com/office/officeart/2005/8/layout/bProcess3"/>
    <dgm:cxn modelId="{B0B9B8EF-B85D-F447-9C08-70E37598A0E2}" type="presOf" srcId="{27E81D91-F334-DC42-A4BA-74D96C96EDA6}" destId="{2B3E1214-F6F9-B04D-852C-5AF96FFD673D}" srcOrd="1" destOrd="0" presId="urn:microsoft.com/office/officeart/2005/8/layout/bProcess3"/>
    <dgm:cxn modelId="{073B488C-55B5-A44E-BF6C-2C43F5A9C5B7}" srcId="{E28764EF-F74A-534A-9436-DB28B06E87F5}" destId="{DFAD81C7-DB69-B54B-A5F8-8ED79A7A1000}" srcOrd="3" destOrd="0" parTransId="{24B7E8DF-C2F1-8F4E-B6DA-7B654AD8FDD7}" sibTransId="{303336C6-5906-FF47-855B-AA2C78EB5994}"/>
    <dgm:cxn modelId="{A8FD80F0-5991-0447-BE9D-289403E631E7}" srcId="{E28764EF-F74A-534A-9436-DB28B06E87F5}" destId="{A3D872B8-21AF-7C45-83BA-FAC1C7D12357}" srcOrd="0" destOrd="0" parTransId="{FB6BF9B2-69C8-D948-88D8-8E32F1CD76A7}" sibTransId="{6905E007-9ED4-0846-B4DA-B8B41FC1EAC7}"/>
    <dgm:cxn modelId="{90C0EB78-2207-FA45-AA8C-99760898FFFF}" srcId="{E28764EF-F74A-534A-9436-DB28B06E87F5}" destId="{84015AB0-78F5-654C-8E5B-F6ED6F4DC594}" srcOrd="4" destOrd="0" parTransId="{84F9E4B1-45F0-4146-991F-D9842BF88B7F}" sibTransId="{8F848E89-C09D-F648-80C5-D85C0E828F1E}"/>
    <dgm:cxn modelId="{9CD809C7-E32B-1D4D-B02F-B8EC446CEE01}" type="presOf" srcId="{303336C6-5906-FF47-855B-AA2C78EB5994}" destId="{6352AF72-BF09-7442-A26B-CC6CFC5E9353}" srcOrd="0" destOrd="0" presId="urn:microsoft.com/office/officeart/2005/8/layout/bProcess3"/>
    <dgm:cxn modelId="{502CB26A-1CBC-AE44-B196-77626B110B96}" type="presParOf" srcId="{24F74923-C335-D94E-A0B5-B2BDA4DC8214}" destId="{20F42DCE-422E-FA4F-903F-779C5170B58B}" srcOrd="0" destOrd="0" presId="urn:microsoft.com/office/officeart/2005/8/layout/bProcess3"/>
    <dgm:cxn modelId="{B4F751F9-15F6-8641-BFB7-9FDD56B6DE32}" type="presParOf" srcId="{24F74923-C335-D94E-A0B5-B2BDA4DC8214}" destId="{A2B3D6C7-F690-904E-8186-F2CD41EE41EF}" srcOrd="1" destOrd="0" presId="urn:microsoft.com/office/officeart/2005/8/layout/bProcess3"/>
    <dgm:cxn modelId="{740E0E6B-ED9C-D847-9955-C9328BF04335}" type="presParOf" srcId="{A2B3D6C7-F690-904E-8186-F2CD41EE41EF}" destId="{F730AF85-FFF5-694A-A919-64F2A73C92D9}" srcOrd="0" destOrd="0" presId="urn:microsoft.com/office/officeart/2005/8/layout/bProcess3"/>
    <dgm:cxn modelId="{52E8B9AD-5BE0-F448-BA77-01275192420B}" type="presParOf" srcId="{24F74923-C335-D94E-A0B5-B2BDA4DC8214}" destId="{158690B8-FBA3-7D48-9BD6-FA4A874E70B6}" srcOrd="2" destOrd="0" presId="urn:microsoft.com/office/officeart/2005/8/layout/bProcess3"/>
    <dgm:cxn modelId="{727EB7F4-13AE-4A4B-B625-20F0E3F1F3B0}" type="presParOf" srcId="{24F74923-C335-D94E-A0B5-B2BDA4DC8214}" destId="{CF201082-C4A5-2543-BC52-59A3F15C9989}" srcOrd="3" destOrd="0" presId="urn:microsoft.com/office/officeart/2005/8/layout/bProcess3"/>
    <dgm:cxn modelId="{4468A56B-9BB4-2D4E-8112-68A86C776C6A}" type="presParOf" srcId="{CF201082-C4A5-2543-BC52-59A3F15C9989}" destId="{9253B1F5-9B6D-6D44-BFAE-016B18F71CEF}" srcOrd="0" destOrd="0" presId="urn:microsoft.com/office/officeart/2005/8/layout/bProcess3"/>
    <dgm:cxn modelId="{B5A20450-D57A-4D44-8C96-D3C1BEBC146E}" type="presParOf" srcId="{24F74923-C335-D94E-A0B5-B2BDA4DC8214}" destId="{13405B59-9C11-0E4F-B46A-4285D4E4B999}" srcOrd="4" destOrd="0" presId="urn:microsoft.com/office/officeart/2005/8/layout/bProcess3"/>
    <dgm:cxn modelId="{A040477F-0B05-0F4C-83FE-32D383875B01}" type="presParOf" srcId="{24F74923-C335-D94E-A0B5-B2BDA4DC8214}" destId="{21347B1B-BD9C-7442-A84E-0D6064E9FF31}" srcOrd="5" destOrd="0" presId="urn:microsoft.com/office/officeart/2005/8/layout/bProcess3"/>
    <dgm:cxn modelId="{6D959946-4F2A-2D4E-8097-20A0094E23D5}" type="presParOf" srcId="{21347B1B-BD9C-7442-A84E-0D6064E9FF31}" destId="{2B3E1214-F6F9-B04D-852C-5AF96FFD673D}" srcOrd="0" destOrd="0" presId="urn:microsoft.com/office/officeart/2005/8/layout/bProcess3"/>
    <dgm:cxn modelId="{FD457E3C-AAC9-C34B-939C-C624708F2CB2}" type="presParOf" srcId="{24F74923-C335-D94E-A0B5-B2BDA4DC8214}" destId="{A438F2E4-B26D-1F4A-9F21-D54B946A7E6F}" srcOrd="6" destOrd="0" presId="urn:microsoft.com/office/officeart/2005/8/layout/bProcess3"/>
    <dgm:cxn modelId="{C32E1F9C-E9F9-9F4C-AA7A-FD953851C425}" type="presParOf" srcId="{24F74923-C335-D94E-A0B5-B2BDA4DC8214}" destId="{6352AF72-BF09-7442-A26B-CC6CFC5E9353}" srcOrd="7" destOrd="0" presId="urn:microsoft.com/office/officeart/2005/8/layout/bProcess3"/>
    <dgm:cxn modelId="{964E599D-0F89-0248-A036-B35C6920DC05}" type="presParOf" srcId="{6352AF72-BF09-7442-A26B-CC6CFC5E9353}" destId="{90193EA2-336E-6041-A60E-696A5A0B47D4}" srcOrd="0" destOrd="0" presId="urn:microsoft.com/office/officeart/2005/8/layout/bProcess3"/>
    <dgm:cxn modelId="{F1239246-B116-3F4F-AA8A-52490A2670BF}" type="presParOf" srcId="{24F74923-C335-D94E-A0B5-B2BDA4DC8214}" destId="{9062524F-4648-C74E-97CC-699C186AFC6B}" srcOrd="8" destOrd="0" presId="urn:microsoft.com/office/officeart/2005/8/layout/b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E678DE-BAFA-E047-AD57-737B27AFCB06}"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en-US"/>
        </a:p>
      </dgm:t>
    </dgm:pt>
    <dgm:pt modelId="{F734DFEC-245A-1745-9707-CEACD2D26259}">
      <dgm:prSet phldrT="[Text]"/>
      <dgm:spPr/>
      <dgm:t>
        <a:bodyPr/>
        <a:lstStyle/>
        <a:p>
          <a:r>
            <a:rPr lang="en-US" dirty="0" smtClean="0"/>
            <a:t>Plan &amp; Organize</a:t>
          </a:r>
          <a:endParaRPr lang="en-US" dirty="0"/>
        </a:p>
      </dgm:t>
    </dgm:pt>
    <dgm:pt modelId="{D536AB0C-33A8-9A45-9459-EA8978DC018F}" type="parTrans" cxnId="{EFAF7276-F783-334E-A3FA-DD002C45243A}">
      <dgm:prSet/>
      <dgm:spPr/>
      <dgm:t>
        <a:bodyPr/>
        <a:lstStyle/>
        <a:p>
          <a:endParaRPr lang="en-US"/>
        </a:p>
      </dgm:t>
    </dgm:pt>
    <dgm:pt modelId="{717E82EE-732B-A642-B69D-A1620A3D2D19}" type="sibTrans" cxnId="{EFAF7276-F783-334E-A3FA-DD002C45243A}">
      <dgm:prSet/>
      <dgm:spPr/>
      <dgm:t>
        <a:bodyPr/>
        <a:lstStyle/>
        <a:p>
          <a:endParaRPr lang="en-US"/>
        </a:p>
      </dgm:t>
    </dgm:pt>
    <dgm:pt modelId="{E56BB492-EF6F-8649-A976-FE33DDA86B4A}">
      <dgm:prSet phldrT="[Text]"/>
      <dgm:spPr/>
      <dgm:t>
        <a:bodyPr/>
        <a:lstStyle/>
        <a:p>
          <a:r>
            <a:rPr lang="en-US" dirty="0" smtClean="0"/>
            <a:t>Acquire &amp; Implement</a:t>
          </a:r>
          <a:endParaRPr lang="en-US" dirty="0"/>
        </a:p>
      </dgm:t>
    </dgm:pt>
    <dgm:pt modelId="{840DC97A-CFA8-C040-B497-EC2DB3769097}" type="parTrans" cxnId="{F94E3165-ACE8-0247-B553-D172EDD1222A}">
      <dgm:prSet/>
      <dgm:spPr/>
      <dgm:t>
        <a:bodyPr/>
        <a:lstStyle/>
        <a:p>
          <a:endParaRPr lang="en-US"/>
        </a:p>
      </dgm:t>
    </dgm:pt>
    <dgm:pt modelId="{BFD15AF1-12A8-1B49-9773-456DACB07E6E}" type="sibTrans" cxnId="{F94E3165-ACE8-0247-B553-D172EDD1222A}">
      <dgm:prSet/>
      <dgm:spPr/>
      <dgm:t>
        <a:bodyPr/>
        <a:lstStyle/>
        <a:p>
          <a:endParaRPr lang="en-US"/>
        </a:p>
      </dgm:t>
    </dgm:pt>
    <dgm:pt modelId="{8D96BBD3-B163-C94A-97D4-E6410E90E59E}">
      <dgm:prSet phldrT="[Text]"/>
      <dgm:spPr/>
      <dgm:t>
        <a:bodyPr/>
        <a:lstStyle/>
        <a:p>
          <a:r>
            <a:rPr lang="en-US" dirty="0" smtClean="0"/>
            <a:t>Deliver &amp; Support</a:t>
          </a:r>
          <a:endParaRPr lang="en-US" dirty="0"/>
        </a:p>
      </dgm:t>
    </dgm:pt>
    <dgm:pt modelId="{DB480DC2-9A4A-B042-B7B8-67095AB73579}" type="parTrans" cxnId="{313A32A2-7A4D-0F42-A0A3-433A44DCD0E2}">
      <dgm:prSet/>
      <dgm:spPr/>
      <dgm:t>
        <a:bodyPr/>
        <a:lstStyle/>
        <a:p>
          <a:endParaRPr lang="en-US"/>
        </a:p>
      </dgm:t>
    </dgm:pt>
    <dgm:pt modelId="{5C1D2969-72D1-6F43-A5A4-0307D7EF5485}" type="sibTrans" cxnId="{313A32A2-7A4D-0F42-A0A3-433A44DCD0E2}">
      <dgm:prSet/>
      <dgm:spPr/>
      <dgm:t>
        <a:bodyPr/>
        <a:lstStyle/>
        <a:p>
          <a:endParaRPr lang="en-US"/>
        </a:p>
      </dgm:t>
    </dgm:pt>
    <dgm:pt modelId="{269E8F77-82B0-F944-9636-F5294AD4BB95}">
      <dgm:prSet phldrT="[Text]"/>
      <dgm:spPr/>
      <dgm:t>
        <a:bodyPr/>
        <a:lstStyle/>
        <a:p>
          <a:r>
            <a:rPr lang="en-US" dirty="0" smtClean="0"/>
            <a:t>Monitor &amp; Evaluate</a:t>
          </a:r>
          <a:endParaRPr lang="en-US" dirty="0"/>
        </a:p>
      </dgm:t>
    </dgm:pt>
    <dgm:pt modelId="{F42C58B4-6366-D347-A50E-00F475977162}" type="parTrans" cxnId="{1897E89B-CA0C-6F42-B28A-2FEA58C69C72}">
      <dgm:prSet/>
      <dgm:spPr/>
      <dgm:t>
        <a:bodyPr/>
        <a:lstStyle/>
        <a:p>
          <a:endParaRPr lang="en-US"/>
        </a:p>
      </dgm:t>
    </dgm:pt>
    <dgm:pt modelId="{9F185FB5-EA24-AD46-A8ED-04DD07A12EC9}" type="sibTrans" cxnId="{1897E89B-CA0C-6F42-B28A-2FEA58C69C72}">
      <dgm:prSet/>
      <dgm:spPr/>
      <dgm:t>
        <a:bodyPr/>
        <a:lstStyle/>
        <a:p>
          <a:endParaRPr lang="en-US"/>
        </a:p>
      </dgm:t>
    </dgm:pt>
    <dgm:pt modelId="{100B861C-86F5-964F-A6F8-71564618B2E4}" type="pres">
      <dgm:prSet presAssocID="{6DE678DE-BAFA-E047-AD57-737B27AFCB06}" presName="cycle" presStyleCnt="0">
        <dgm:presLayoutVars>
          <dgm:dir/>
          <dgm:resizeHandles val="exact"/>
        </dgm:presLayoutVars>
      </dgm:prSet>
      <dgm:spPr/>
      <dgm:t>
        <a:bodyPr/>
        <a:lstStyle/>
        <a:p>
          <a:endParaRPr lang="en-US"/>
        </a:p>
      </dgm:t>
    </dgm:pt>
    <dgm:pt modelId="{7215C3DE-08D7-AB4E-90F6-875A047A1C4B}" type="pres">
      <dgm:prSet presAssocID="{F734DFEC-245A-1745-9707-CEACD2D26259}" presName="dummy" presStyleCnt="0"/>
      <dgm:spPr/>
    </dgm:pt>
    <dgm:pt modelId="{B513DB68-CCB0-584C-B0C1-60D05C7271DF}" type="pres">
      <dgm:prSet presAssocID="{F734DFEC-245A-1745-9707-CEACD2D26259}" presName="node" presStyleLbl="revTx" presStyleIdx="0" presStyleCnt="4">
        <dgm:presLayoutVars>
          <dgm:bulletEnabled val="1"/>
        </dgm:presLayoutVars>
      </dgm:prSet>
      <dgm:spPr/>
      <dgm:t>
        <a:bodyPr/>
        <a:lstStyle/>
        <a:p>
          <a:endParaRPr lang="en-US"/>
        </a:p>
      </dgm:t>
    </dgm:pt>
    <dgm:pt modelId="{BDBA4D43-F7D5-4E45-96B2-A658864E8FAD}" type="pres">
      <dgm:prSet presAssocID="{717E82EE-732B-A642-B69D-A1620A3D2D19}" presName="sibTrans" presStyleLbl="node1" presStyleIdx="0" presStyleCnt="4"/>
      <dgm:spPr/>
      <dgm:t>
        <a:bodyPr/>
        <a:lstStyle/>
        <a:p>
          <a:endParaRPr lang="en-US"/>
        </a:p>
      </dgm:t>
    </dgm:pt>
    <dgm:pt modelId="{C9663FF2-A860-FB44-9AE8-C27F85CDF432}" type="pres">
      <dgm:prSet presAssocID="{E56BB492-EF6F-8649-A976-FE33DDA86B4A}" presName="dummy" presStyleCnt="0"/>
      <dgm:spPr/>
    </dgm:pt>
    <dgm:pt modelId="{2395F7FF-DD24-6E43-9820-5D82B3A1DE5A}" type="pres">
      <dgm:prSet presAssocID="{E56BB492-EF6F-8649-A976-FE33DDA86B4A}" presName="node" presStyleLbl="revTx" presStyleIdx="1" presStyleCnt="4">
        <dgm:presLayoutVars>
          <dgm:bulletEnabled val="1"/>
        </dgm:presLayoutVars>
      </dgm:prSet>
      <dgm:spPr/>
      <dgm:t>
        <a:bodyPr/>
        <a:lstStyle/>
        <a:p>
          <a:endParaRPr lang="en-US"/>
        </a:p>
      </dgm:t>
    </dgm:pt>
    <dgm:pt modelId="{27E76CC7-344F-AB40-8E38-BCC43B323577}" type="pres">
      <dgm:prSet presAssocID="{BFD15AF1-12A8-1B49-9773-456DACB07E6E}" presName="sibTrans" presStyleLbl="node1" presStyleIdx="1" presStyleCnt="4"/>
      <dgm:spPr/>
      <dgm:t>
        <a:bodyPr/>
        <a:lstStyle/>
        <a:p>
          <a:endParaRPr lang="en-US"/>
        </a:p>
      </dgm:t>
    </dgm:pt>
    <dgm:pt modelId="{AC740B06-0030-B946-9B0C-08EFED82BF2E}" type="pres">
      <dgm:prSet presAssocID="{8D96BBD3-B163-C94A-97D4-E6410E90E59E}" presName="dummy" presStyleCnt="0"/>
      <dgm:spPr/>
    </dgm:pt>
    <dgm:pt modelId="{DC469219-C9B1-6345-A541-79A1BDC6252B}" type="pres">
      <dgm:prSet presAssocID="{8D96BBD3-B163-C94A-97D4-E6410E90E59E}" presName="node" presStyleLbl="revTx" presStyleIdx="2" presStyleCnt="4">
        <dgm:presLayoutVars>
          <dgm:bulletEnabled val="1"/>
        </dgm:presLayoutVars>
      </dgm:prSet>
      <dgm:spPr/>
      <dgm:t>
        <a:bodyPr/>
        <a:lstStyle/>
        <a:p>
          <a:endParaRPr lang="en-US"/>
        </a:p>
      </dgm:t>
    </dgm:pt>
    <dgm:pt modelId="{ADC673D8-2EF1-1F43-803D-D0414465D9D4}" type="pres">
      <dgm:prSet presAssocID="{5C1D2969-72D1-6F43-A5A4-0307D7EF5485}" presName="sibTrans" presStyleLbl="node1" presStyleIdx="2" presStyleCnt="4"/>
      <dgm:spPr/>
      <dgm:t>
        <a:bodyPr/>
        <a:lstStyle/>
        <a:p>
          <a:endParaRPr lang="en-US"/>
        </a:p>
      </dgm:t>
    </dgm:pt>
    <dgm:pt modelId="{7D62FE9B-B25F-8842-8CA2-899DE644DBFB}" type="pres">
      <dgm:prSet presAssocID="{269E8F77-82B0-F944-9636-F5294AD4BB95}" presName="dummy" presStyleCnt="0"/>
      <dgm:spPr/>
    </dgm:pt>
    <dgm:pt modelId="{7BB66F4A-BE66-CF4F-9C66-DE3C44137FEB}" type="pres">
      <dgm:prSet presAssocID="{269E8F77-82B0-F944-9636-F5294AD4BB95}" presName="node" presStyleLbl="revTx" presStyleIdx="3" presStyleCnt="4">
        <dgm:presLayoutVars>
          <dgm:bulletEnabled val="1"/>
        </dgm:presLayoutVars>
      </dgm:prSet>
      <dgm:spPr/>
      <dgm:t>
        <a:bodyPr/>
        <a:lstStyle/>
        <a:p>
          <a:endParaRPr lang="en-US"/>
        </a:p>
      </dgm:t>
    </dgm:pt>
    <dgm:pt modelId="{3F7945D9-C6AF-5540-886D-EE7DA2C71AE5}" type="pres">
      <dgm:prSet presAssocID="{9F185FB5-EA24-AD46-A8ED-04DD07A12EC9}" presName="sibTrans" presStyleLbl="node1" presStyleIdx="3" presStyleCnt="4" custLinFactNeighborX="0" custLinFactNeighborY="-35"/>
      <dgm:spPr/>
      <dgm:t>
        <a:bodyPr/>
        <a:lstStyle/>
        <a:p>
          <a:endParaRPr lang="en-US"/>
        </a:p>
      </dgm:t>
    </dgm:pt>
  </dgm:ptLst>
  <dgm:cxnLst>
    <dgm:cxn modelId="{1897E89B-CA0C-6F42-B28A-2FEA58C69C72}" srcId="{6DE678DE-BAFA-E047-AD57-737B27AFCB06}" destId="{269E8F77-82B0-F944-9636-F5294AD4BB95}" srcOrd="3" destOrd="0" parTransId="{F42C58B4-6366-D347-A50E-00F475977162}" sibTransId="{9F185FB5-EA24-AD46-A8ED-04DD07A12EC9}"/>
    <dgm:cxn modelId="{0B26EE08-B8C2-274C-B10A-12490F3CCA0D}" type="presOf" srcId="{5C1D2969-72D1-6F43-A5A4-0307D7EF5485}" destId="{ADC673D8-2EF1-1F43-803D-D0414465D9D4}" srcOrd="0" destOrd="0" presId="urn:microsoft.com/office/officeart/2005/8/layout/cycle1"/>
    <dgm:cxn modelId="{30ECFED0-4F3A-4742-81BA-657F6FB4FAEA}" type="presOf" srcId="{E56BB492-EF6F-8649-A976-FE33DDA86B4A}" destId="{2395F7FF-DD24-6E43-9820-5D82B3A1DE5A}" srcOrd="0" destOrd="0" presId="urn:microsoft.com/office/officeart/2005/8/layout/cycle1"/>
    <dgm:cxn modelId="{3B3169B5-50B9-0A48-A7BB-8520EB9AC8FB}" type="presOf" srcId="{8D96BBD3-B163-C94A-97D4-E6410E90E59E}" destId="{DC469219-C9B1-6345-A541-79A1BDC6252B}" srcOrd="0" destOrd="0" presId="urn:microsoft.com/office/officeart/2005/8/layout/cycle1"/>
    <dgm:cxn modelId="{8B31BF5C-83EE-B64B-8031-C8C23459A8D4}" type="presOf" srcId="{269E8F77-82B0-F944-9636-F5294AD4BB95}" destId="{7BB66F4A-BE66-CF4F-9C66-DE3C44137FEB}" srcOrd="0" destOrd="0" presId="urn:microsoft.com/office/officeart/2005/8/layout/cycle1"/>
    <dgm:cxn modelId="{37440220-22EB-014A-9B7C-A2D96FBF387C}" type="presOf" srcId="{F734DFEC-245A-1745-9707-CEACD2D26259}" destId="{B513DB68-CCB0-584C-B0C1-60D05C7271DF}" srcOrd="0" destOrd="0" presId="urn:microsoft.com/office/officeart/2005/8/layout/cycle1"/>
    <dgm:cxn modelId="{E8BC1D12-E6E8-8349-B6FD-6795BC813EB3}" type="presOf" srcId="{717E82EE-732B-A642-B69D-A1620A3D2D19}" destId="{BDBA4D43-F7D5-4E45-96B2-A658864E8FAD}" srcOrd="0" destOrd="0" presId="urn:microsoft.com/office/officeart/2005/8/layout/cycle1"/>
    <dgm:cxn modelId="{CC6A3020-4CA5-DC4A-96E3-FD4D72B3A1A9}" type="presOf" srcId="{BFD15AF1-12A8-1B49-9773-456DACB07E6E}" destId="{27E76CC7-344F-AB40-8E38-BCC43B323577}" srcOrd="0" destOrd="0" presId="urn:microsoft.com/office/officeart/2005/8/layout/cycle1"/>
    <dgm:cxn modelId="{313A32A2-7A4D-0F42-A0A3-433A44DCD0E2}" srcId="{6DE678DE-BAFA-E047-AD57-737B27AFCB06}" destId="{8D96BBD3-B163-C94A-97D4-E6410E90E59E}" srcOrd="2" destOrd="0" parTransId="{DB480DC2-9A4A-B042-B7B8-67095AB73579}" sibTransId="{5C1D2969-72D1-6F43-A5A4-0307D7EF5485}"/>
    <dgm:cxn modelId="{EFAF7276-F783-334E-A3FA-DD002C45243A}" srcId="{6DE678DE-BAFA-E047-AD57-737B27AFCB06}" destId="{F734DFEC-245A-1745-9707-CEACD2D26259}" srcOrd="0" destOrd="0" parTransId="{D536AB0C-33A8-9A45-9459-EA8978DC018F}" sibTransId="{717E82EE-732B-A642-B69D-A1620A3D2D19}"/>
    <dgm:cxn modelId="{F94E3165-ACE8-0247-B553-D172EDD1222A}" srcId="{6DE678DE-BAFA-E047-AD57-737B27AFCB06}" destId="{E56BB492-EF6F-8649-A976-FE33DDA86B4A}" srcOrd="1" destOrd="0" parTransId="{840DC97A-CFA8-C040-B497-EC2DB3769097}" sibTransId="{BFD15AF1-12A8-1B49-9773-456DACB07E6E}"/>
    <dgm:cxn modelId="{9063A1F3-3FA6-264C-83BF-84C993462C5A}" type="presOf" srcId="{6DE678DE-BAFA-E047-AD57-737B27AFCB06}" destId="{100B861C-86F5-964F-A6F8-71564618B2E4}" srcOrd="0" destOrd="0" presId="urn:microsoft.com/office/officeart/2005/8/layout/cycle1"/>
    <dgm:cxn modelId="{C71A74E4-3336-834C-99A9-6DF051AFCAF8}" type="presOf" srcId="{9F185FB5-EA24-AD46-A8ED-04DD07A12EC9}" destId="{3F7945D9-C6AF-5540-886D-EE7DA2C71AE5}" srcOrd="0" destOrd="0" presId="urn:microsoft.com/office/officeart/2005/8/layout/cycle1"/>
    <dgm:cxn modelId="{BDFA879B-54FC-8945-8E3D-A2A2A15C3830}" type="presParOf" srcId="{100B861C-86F5-964F-A6F8-71564618B2E4}" destId="{7215C3DE-08D7-AB4E-90F6-875A047A1C4B}" srcOrd="0" destOrd="0" presId="urn:microsoft.com/office/officeart/2005/8/layout/cycle1"/>
    <dgm:cxn modelId="{C7FD35FA-6A9C-7C43-BA12-1B25F195C7D7}" type="presParOf" srcId="{100B861C-86F5-964F-A6F8-71564618B2E4}" destId="{B513DB68-CCB0-584C-B0C1-60D05C7271DF}" srcOrd="1" destOrd="0" presId="urn:microsoft.com/office/officeart/2005/8/layout/cycle1"/>
    <dgm:cxn modelId="{3D304828-2959-BC4B-A25C-2783F83A33BE}" type="presParOf" srcId="{100B861C-86F5-964F-A6F8-71564618B2E4}" destId="{BDBA4D43-F7D5-4E45-96B2-A658864E8FAD}" srcOrd="2" destOrd="0" presId="urn:microsoft.com/office/officeart/2005/8/layout/cycle1"/>
    <dgm:cxn modelId="{AF2B9058-30D3-F340-81F2-2F6B1EEBD484}" type="presParOf" srcId="{100B861C-86F5-964F-A6F8-71564618B2E4}" destId="{C9663FF2-A860-FB44-9AE8-C27F85CDF432}" srcOrd="3" destOrd="0" presId="urn:microsoft.com/office/officeart/2005/8/layout/cycle1"/>
    <dgm:cxn modelId="{72DEDCB5-B9F3-6B4F-A1B4-34A12BC8E83B}" type="presParOf" srcId="{100B861C-86F5-964F-A6F8-71564618B2E4}" destId="{2395F7FF-DD24-6E43-9820-5D82B3A1DE5A}" srcOrd="4" destOrd="0" presId="urn:microsoft.com/office/officeart/2005/8/layout/cycle1"/>
    <dgm:cxn modelId="{A8EDA555-4663-7D4A-8D79-1387C366C89E}" type="presParOf" srcId="{100B861C-86F5-964F-A6F8-71564618B2E4}" destId="{27E76CC7-344F-AB40-8E38-BCC43B323577}" srcOrd="5" destOrd="0" presId="urn:microsoft.com/office/officeart/2005/8/layout/cycle1"/>
    <dgm:cxn modelId="{CC3C0E92-D4DA-1D45-8B31-DACDFA91F48E}" type="presParOf" srcId="{100B861C-86F5-964F-A6F8-71564618B2E4}" destId="{AC740B06-0030-B946-9B0C-08EFED82BF2E}" srcOrd="6" destOrd="0" presId="urn:microsoft.com/office/officeart/2005/8/layout/cycle1"/>
    <dgm:cxn modelId="{27290B4E-9919-2B49-9711-29D1C7379985}" type="presParOf" srcId="{100B861C-86F5-964F-A6F8-71564618B2E4}" destId="{DC469219-C9B1-6345-A541-79A1BDC6252B}" srcOrd="7" destOrd="0" presId="urn:microsoft.com/office/officeart/2005/8/layout/cycle1"/>
    <dgm:cxn modelId="{F8B0FF1C-15E3-274D-A443-1B11FBD49370}" type="presParOf" srcId="{100B861C-86F5-964F-A6F8-71564618B2E4}" destId="{ADC673D8-2EF1-1F43-803D-D0414465D9D4}" srcOrd="8" destOrd="0" presId="urn:microsoft.com/office/officeart/2005/8/layout/cycle1"/>
    <dgm:cxn modelId="{1CB863B1-3602-084A-9270-A4CA17F98541}" type="presParOf" srcId="{100B861C-86F5-964F-A6F8-71564618B2E4}" destId="{7D62FE9B-B25F-8842-8CA2-899DE644DBFB}" srcOrd="9" destOrd="0" presId="urn:microsoft.com/office/officeart/2005/8/layout/cycle1"/>
    <dgm:cxn modelId="{9B018216-A858-D542-BC7B-A6D177266139}" type="presParOf" srcId="{100B861C-86F5-964F-A6F8-71564618B2E4}" destId="{7BB66F4A-BE66-CF4F-9C66-DE3C44137FEB}" srcOrd="10" destOrd="0" presId="urn:microsoft.com/office/officeart/2005/8/layout/cycle1"/>
    <dgm:cxn modelId="{AD64768B-3765-4343-904A-D9654B97523C}" type="presParOf" srcId="{100B861C-86F5-964F-A6F8-71564618B2E4}" destId="{3F7945D9-C6AF-5540-886D-EE7DA2C71AE5}" srcOrd="11"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B3D6C7-F690-904E-8186-F2CD41EE41EF}">
      <dsp:nvSpPr>
        <dsp:cNvPr id="0" name=""/>
        <dsp:cNvSpPr/>
      </dsp:nvSpPr>
      <dsp:spPr>
        <a:xfrm>
          <a:off x="1679749" y="845247"/>
          <a:ext cx="355975" cy="91440"/>
        </a:xfrm>
        <a:custGeom>
          <a:avLst/>
          <a:gdLst/>
          <a:ahLst/>
          <a:cxnLst/>
          <a:rect l="0" t="0" r="0" b="0"/>
          <a:pathLst>
            <a:path>
              <a:moveTo>
                <a:pt x="0" y="45720"/>
              </a:moveTo>
              <a:lnTo>
                <a:pt x="3559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48073" y="889034"/>
        <a:ext cx="19328" cy="3865"/>
      </dsp:txXfrm>
    </dsp:sp>
    <dsp:sp modelId="{20F42DCE-422E-FA4F-903F-779C5170B58B}">
      <dsp:nvSpPr>
        <dsp:cNvPr id="0" name=""/>
        <dsp:cNvSpPr/>
      </dsp:nvSpPr>
      <dsp:spPr>
        <a:xfrm>
          <a:off x="787" y="386738"/>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Control Environment</a:t>
          </a:r>
          <a:endParaRPr lang="en-US" sz="1900" kern="1200" dirty="0"/>
        </a:p>
      </dsp:txBody>
      <dsp:txXfrm>
        <a:off x="787" y="386738"/>
        <a:ext cx="1680762" cy="1008457"/>
      </dsp:txXfrm>
    </dsp:sp>
    <dsp:sp modelId="{CF201082-C4A5-2543-BC52-59A3F15C9989}">
      <dsp:nvSpPr>
        <dsp:cNvPr id="0" name=""/>
        <dsp:cNvSpPr/>
      </dsp:nvSpPr>
      <dsp:spPr>
        <a:xfrm>
          <a:off x="841168" y="1393395"/>
          <a:ext cx="2067337" cy="355975"/>
        </a:xfrm>
        <a:custGeom>
          <a:avLst/>
          <a:gdLst/>
          <a:ahLst/>
          <a:cxnLst/>
          <a:rect l="0" t="0" r="0" b="0"/>
          <a:pathLst>
            <a:path>
              <a:moveTo>
                <a:pt x="2067337" y="0"/>
              </a:moveTo>
              <a:lnTo>
                <a:pt x="2067337" y="195087"/>
              </a:lnTo>
              <a:lnTo>
                <a:pt x="0" y="195087"/>
              </a:lnTo>
              <a:lnTo>
                <a:pt x="0" y="3559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22258" y="1569450"/>
        <a:ext cx="105158" cy="3865"/>
      </dsp:txXfrm>
    </dsp:sp>
    <dsp:sp modelId="{158690B8-FBA3-7D48-9BD6-FA4A874E70B6}">
      <dsp:nvSpPr>
        <dsp:cNvPr id="0" name=""/>
        <dsp:cNvSpPr/>
      </dsp:nvSpPr>
      <dsp:spPr>
        <a:xfrm>
          <a:off x="2068125" y="386738"/>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Risk Assessment</a:t>
          </a:r>
          <a:endParaRPr lang="en-US" sz="1900" kern="1200" dirty="0"/>
        </a:p>
      </dsp:txBody>
      <dsp:txXfrm>
        <a:off x="2068125" y="386738"/>
        <a:ext cx="1680762" cy="1008457"/>
      </dsp:txXfrm>
    </dsp:sp>
    <dsp:sp modelId="{21347B1B-BD9C-7442-A84E-0D6064E9FF31}">
      <dsp:nvSpPr>
        <dsp:cNvPr id="0" name=""/>
        <dsp:cNvSpPr/>
      </dsp:nvSpPr>
      <dsp:spPr>
        <a:xfrm>
          <a:off x="1679749" y="2240279"/>
          <a:ext cx="355975" cy="91440"/>
        </a:xfrm>
        <a:custGeom>
          <a:avLst/>
          <a:gdLst/>
          <a:ahLst/>
          <a:cxnLst/>
          <a:rect l="0" t="0" r="0" b="0"/>
          <a:pathLst>
            <a:path>
              <a:moveTo>
                <a:pt x="0" y="45720"/>
              </a:moveTo>
              <a:lnTo>
                <a:pt x="3559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48073" y="2284067"/>
        <a:ext cx="19328" cy="3865"/>
      </dsp:txXfrm>
    </dsp:sp>
    <dsp:sp modelId="{13405B59-9C11-0E4F-B46A-4285D4E4B999}">
      <dsp:nvSpPr>
        <dsp:cNvPr id="0" name=""/>
        <dsp:cNvSpPr/>
      </dsp:nvSpPr>
      <dsp:spPr>
        <a:xfrm>
          <a:off x="787" y="1781771"/>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Control Activities</a:t>
          </a:r>
          <a:endParaRPr lang="en-US" sz="1900" kern="1200" dirty="0"/>
        </a:p>
      </dsp:txBody>
      <dsp:txXfrm>
        <a:off x="787" y="1781771"/>
        <a:ext cx="1680762" cy="1008457"/>
      </dsp:txXfrm>
    </dsp:sp>
    <dsp:sp modelId="{6352AF72-BF09-7442-A26B-CC6CFC5E9353}">
      <dsp:nvSpPr>
        <dsp:cNvPr id="0" name=""/>
        <dsp:cNvSpPr/>
      </dsp:nvSpPr>
      <dsp:spPr>
        <a:xfrm>
          <a:off x="841168" y="2788428"/>
          <a:ext cx="2067337" cy="355975"/>
        </a:xfrm>
        <a:custGeom>
          <a:avLst/>
          <a:gdLst/>
          <a:ahLst/>
          <a:cxnLst/>
          <a:rect l="0" t="0" r="0" b="0"/>
          <a:pathLst>
            <a:path>
              <a:moveTo>
                <a:pt x="2067337" y="0"/>
              </a:moveTo>
              <a:lnTo>
                <a:pt x="2067337" y="195087"/>
              </a:lnTo>
              <a:lnTo>
                <a:pt x="0" y="195087"/>
              </a:lnTo>
              <a:lnTo>
                <a:pt x="0" y="3559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22258" y="2964483"/>
        <a:ext cx="105158" cy="3865"/>
      </dsp:txXfrm>
    </dsp:sp>
    <dsp:sp modelId="{A438F2E4-B26D-1F4A-9F21-D54B946A7E6F}">
      <dsp:nvSpPr>
        <dsp:cNvPr id="0" name=""/>
        <dsp:cNvSpPr/>
      </dsp:nvSpPr>
      <dsp:spPr>
        <a:xfrm>
          <a:off x="2068125" y="1781771"/>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Information and Communication</a:t>
          </a:r>
          <a:endParaRPr lang="en-US" sz="1900" kern="1200" dirty="0"/>
        </a:p>
      </dsp:txBody>
      <dsp:txXfrm>
        <a:off x="2068125" y="1781771"/>
        <a:ext cx="1680762" cy="1008457"/>
      </dsp:txXfrm>
    </dsp:sp>
    <dsp:sp modelId="{9062524F-4648-C74E-97CC-699C186AFC6B}">
      <dsp:nvSpPr>
        <dsp:cNvPr id="0" name=""/>
        <dsp:cNvSpPr/>
      </dsp:nvSpPr>
      <dsp:spPr>
        <a:xfrm>
          <a:off x="787" y="3176804"/>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Monitoring</a:t>
          </a:r>
          <a:endParaRPr lang="en-US" sz="1900" kern="1200" dirty="0"/>
        </a:p>
      </dsp:txBody>
      <dsp:txXfrm>
        <a:off x="787" y="3176804"/>
        <a:ext cx="1680762" cy="100845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13DB68-CCB0-584C-B0C1-60D05C7271DF}">
      <dsp:nvSpPr>
        <dsp:cNvPr id="0" name=""/>
        <dsp:cNvSpPr/>
      </dsp:nvSpPr>
      <dsp:spPr>
        <a:xfrm>
          <a:off x="3414971" y="99828"/>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Plan &amp; Organize</a:t>
          </a:r>
          <a:endParaRPr lang="en-US" sz="3000" kern="1200" dirty="0"/>
        </a:p>
      </dsp:txBody>
      <dsp:txXfrm>
        <a:off x="3414971" y="99828"/>
        <a:ext cx="1590600" cy="1590600"/>
      </dsp:txXfrm>
    </dsp:sp>
    <dsp:sp modelId="{BDBA4D43-F7D5-4E45-96B2-A658864E8FAD}">
      <dsp:nvSpPr>
        <dsp:cNvPr id="0" name=""/>
        <dsp:cNvSpPr/>
      </dsp:nvSpPr>
      <dsp:spPr>
        <a:xfrm>
          <a:off x="608377" y="-1222"/>
          <a:ext cx="4498244" cy="4498244"/>
        </a:xfrm>
        <a:prstGeom prst="circularArrow">
          <a:avLst>
            <a:gd name="adj1" fmla="val 6895"/>
            <a:gd name="adj2" fmla="val 464815"/>
            <a:gd name="adj3" fmla="val 551677"/>
            <a:gd name="adj4" fmla="val 205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2395F7FF-DD24-6E43-9820-5D82B3A1DE5A}">
      <dsp:nvSpPr>
        <dsp:cNvPr id="0" name=""/>
        <dsp:cNvSpPr/>
      </dsp:nvSpPr>
      <dsp:spPr>
        <a:xfrm>
          <a:off x="3414971" y="2805371"/>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Acquire &amp; Implement</a:t>
          </a:r>
          <a:endParaRPr lang="en-US" sz="3000" kern="1200" dirty="0"/>
        </a:p>
      </dsp:txBody>
      <dsp:txXfrm>
        <a:off x="3414971" y="2805371"/>
        <a:ext cx="1590600" cy="1590600"/>
      </dsp:txXfrm>
    </dsp:sp>
    <dsp:sp modelId="{27E76CC7-344F-AB40-8E38-BCC43B323577}">
      <dsp:nvSpPr>
        <dsp:cNvPr id="0" name=""/>
        <dsp:cNvSpPr/>
      </dsp:nvSpPr>
      <dsp:spPr>
        <a:xfrm>
          <a:off x="608377" y="-1222"/>
          <a:ext cx="4498244" cy="4498244"/>
        </a:xfrm>
        <a:prstGeom prst="circularArrow">
          <a:avLst>
            <a:gd name="adj1" fmla="val 6895"/>
            <a:gd name="adj2" fmla="val 464815"/>
            <a:gd name="adj3" fmla="val 5951677"/>
            <a:gd name="adj4" fmla="val 43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DC469219-C9B1-6345-A541-79A1BDC6252B}">
      <dsp:nvSpPr>
        <dsp:cNvPr id="0" name=""/>
        <dsp:cNvSpPr/>
      </dsp:nvSpPr>
      <dsp:spPr>
        <a:xfrm>
          <a:off x="709428" y="2805371"/>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Deliver &amp; Support</a:t>
          </a:r>
          <a:endParaRPr lang="en-US" sz="3000" kern="1200" dirty="0"/>
        </a:p>
      </dsp:txBody>
      <dsp:txXfrm>
        <a:off x="709428" y="2805371"/>
        <a:ext cx="1590600" cy="1590600"/>
      </dsp:txXfrm>
    </dsp:sp>
    <dsp:sp modelId="{ADC673D8-2EF1-1F43-803D-D0414465D9D4}">
      <dsp:nvSpPr>
        <dsp:cNvPr id="0" name=""/>
        <dsp:cNvSpPr/>
      </dsp:nvSpPr>
      <dsp:spPr>
        <a:xfrm>
          <a:off x="608377" y="-1222"/>
          <a:ext cx="4498244" cy="4498244"/>
        </a:xfrm>
        <a:prstGeom prst="circularArrow">
          <a:avLst>
            <a:gd name="adj1" fmla="val 6895"/>
            <a:gd name="adj2" fmla="val 464815"/>
            <a:gd name="adj3" fmla="val 11351677"/>
            <a:gd name="adj4" fmla="val 97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7BB66F4A-BE66-CF4F-9C66-DE3C44137FEB}">
      <dsp:nvSpPr>
        <dsp:cNvPr id="0" name=""/>
        <dsp:cNvSpPr/>
      </dsp:nvSpPr>
      <dsp:spPr>
        <a:xfrm>
          <a:off x="709428" y="99828"/>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Monitor &amp; Evaluate</a:t>
          </a:r>
          <a:endParaRPr lang="en-US" sz="3000" kern="1200" dirty="0"/>
        </a:p>
      </dsp:txBody>
      <dsp:txXfrm>
        <a:off x="709428" y="99828"/>
        <a:ext cx="1590600" cy="1590600"/>
      </dsp:txXfrm>
    </dsp:sp>
    <dsp:sp modelId="{3F7945D9-C6AF-5540-886D-EE7DA2C71AE5}">
      <dsp:nvSpPr>
        <dsp:cNvPr id="0" name=""/>
        <dsp:cNvSpPr/>
      </dsp:nvSpPr>
      <dsp:spPr>
        <a:xfrm>
          <a:off x="608377" y="-2796"/>
          <a:ext cx="4498244" cy="4498244"/>
        </a:xfrm>
        <a:prstGeom prst="circularArrow">
          <a:avLst>
            <a:gd name="adj1" fmla="val 6895"/>
            <a:gd name="adj2" fmla="val 464815"/>
            <a:gd name="adj3" fmla="val 16751677"/>
            <a:gd name="adj4" fmla="val 151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F89826-5272-7447-840B-91B1B511C208}" type="datetimeFigureOut">
              <a:rPr lang="en-US" smtClean="0"/>
              <a:pPr/>
              <a:t>4/11/13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B25FFD-9CA9-8947-B8EF-B63B772C1D3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706170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B5BA0D-C103-7F4E-B81A-44E55C083772}" type="datetimeFigureOut">
              <a:rPr lang="en-US" smtClean="0"/>
              <a:pPr/>
              <a:t>4/11/13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7C9B13-7252-894E-BA95-F0F24904F2F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7505673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CC6CBEB-7E74-194D-967D-59358CC0F9A6}" type="datetime1">
              <a:rPr lang="en-US" smtClean="0"/>
              <a:pPr/>
              <a:t>4/11/13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3F08C14-659A-7840-81AD-CE50777F30A0}"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E5D75A-52A1-104E-89AF-A64C1018E2B6}" type="datetime1">
              <a:rPr lang="en-US" smtClean="0"/>
              <a:pPr/>
              <a:t>4/11/13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72656C-5B0A-7245-A55C-E26623D96164}" type="datetime1">
              <a:rPr lang="en-US" smtClean="0"/>
              <a:pPr/>
              <a:t>4/11/13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4BD1E14-77FE-B34F-8116-B4C5EC9A8993}" type="datetime1">
              <a:rPr lang="en-US" smtClean="0"/>
              <a:pPr/>
              <a:t>4/11/13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E5829C1-0610-5D41-9047-87DF47888535}" type="datetime1">
              <a:rPr lang="en-US" smtClean="0"/>
              <a:pPr/>
              <a:t>4/11/13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3F08C14-659A-7840-81AD-CE50777F30A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800C8D3-17EA-AC4E-B389-919BE580CAF3}" type="datetime1">
              <a:rPr lang="en-US" smtClean="0"/>
              <a:pPr/>
              <a:t>4/11/13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3F8440E-EF49-5E44-B722-78635138071F}" type="datetime1">
              <a:rPr lang="en-US" smtClean="0"/>
              <a:pPr/>
              <a:t>4/11/13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BE5529-A154-924D-8F9D-2CA4B164DEA2}" type="datetime1">
              <a:rPr lang="en-US" smtClean="0"/>
              <a:pPr/>
              <a:t>4/11/13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7929D6-514C-1E41-B6DB-C9A5BFA0B5D2}" type="datetime1">
              <a:rPr lang="en-US" smtClean="0"/>
              <a:pPr/>
              <a:t>4/11/13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1A40AC-BAE4-4440-AE44-39EC2B94D848}" type="datetime1">
              <a:rPr lang="en-US" smtClean="0"/>
              <a:pPr/>
              <a:t>4/11/13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32C209F-1AFE-2748-A583-F3F076D8148D}" type="datetime1">
              <a:rPr lang="en-US" smtClean="0"/>
              <a:pPr/>
              <a:t>4/11/13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3F08C14-659A-7840-81AD-CE50777F30A0}"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399C2C7-03C1-6449-9FB0-93FEC57F0CF7}" type="datetime1">
              <a:rPr lang="en-US" smtClean="0"/>
              <a:pPr/>
              <a:t>4/11/13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3F08C14-659A-7840-81AD-CE50777F30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hdr="0" ftr="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8.xml"/><Relationship Id="rId2"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so.org"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How To</a:t>
            </a:r>
          </a:p>
          <a:p>
            <a:r>
              <a:rPr lang="en-US" dirty="0" smtClean="0"/>
              <a:t>Do Security Planning and Implementation</a:t>
            </a:r>
            <a:endParaRPr lang="en-US" dirty="0"/>
          </a:p>
        </p:txBody>
      </p:sp>
      <p:sp>
        <p:nvSpPr>
          <p:cNvPr id="4" name="Title 3"/>
          <p:cNvSpPr>
            <a:spLocks noGrp="1"/>
          </p:cNvSpPr>
          <p:nvPr>
            <p:ph type="ctrTitle"/>
          </p:nvPr>
        </p:nvSpPr>
        <p:spPr/>
        <p:txBody>
          <a:bodyPr>
            <a:noAutofit/>
          </a:bodyPr>
          <a:lstStyle/>
          <a:p>
            <a:r>
              <a:rPr lang="en-US" sz="3000" dirty="0" smtClean="0"/>
              <a:t>IT Security</a:t>
            </a:r>
            <a:br>
              <a:rPr lang="en-US" sz="3000" dirty="0" smtClean="0"/>
            </a:br>
            <a:r>
              <a:rPr lang="en-US" sz="3000" dirty="0" smtClean="0"/>
              <a:t>Compliance, Standards, Frameworks, Guidelines</a:t>
            </a:r>
            <a:br>
              <a:rPr lang="en-US" sz="3000" dirty="0" smtClean="0"/>
            </a:br>
            <a:endParaRPr lang="en-US" sz="3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Title 4"/>
          <p:cNvSpPr>
            <a:spLocks noGrp="1"/>
          </p:cNvSpPr>
          <p:nvPr>
            <p:ph type="title"/>
          </p:nvPr>
        </p:nvSpPr>
        <p:spPr/>
        <p:txBody>
          <a:bodyPr/>
          <a:lstStyle/>
          <a:p>
            <a:r>
              <a:rPr lang="en-US" dirty="0" smtClean="0"/>
              <a:t>Control Environment Factors</a:t>
            </a:r>
          </a:p>
        </p:txBody>
      </p:sp>
      <p:sp>
        <p:nvSpPr>
          <p:cNvPr id="136195" name="Content Placeholder 1"/>
          <p:cNvSpPr>
            <a:spLocks noGrp="1"/>
          </p:cNvSpPr>
          <p:nvPr>
            <p:ph sz="quarter" idx="1"/>
          </p:nvPr>
        </p:nvSpPr>
        <p:spPr/>
        <p:txBody>
          <a:bodyPr/>
          <a:lstStyle/>
          <a:p>
            <a:r>
              <a:rPr lang="en-US" dirty="0" smtClean="0"/>
              <a:t>Integrity</a:t>
            </a:r>
          </a:p>
          <a:p>
            <a:r>
              <a:rPr lang="en-US" dirty="0" smtClean="0"/>
              <a:t>Ethical values and competence of the entity's people</a:t>
            </a:r>
          </a:p>
          <a:p>
            <a:r>
              <a:rPr lang="en-US" dirty="0" smtClean="0"/>
              <a:t>Management's philosophy and operating style</a:t>
            </a:r>
          </a:p>
          <a:p>
            <a:r>
              <a:rPr lang="en-US" dirty="0" smtClean="0"/>
              <a:t>How management assigns authority and responsibility, and organizes and develops its people</a:t>
            </a:r>
          </a:p>
          <a:p>
            <a:r>
              <a:rPr lang="en-US" dirty="0" smtClean="0"/>
              <a:t>Attention and direction provided by the board of directors.</a:t>
            </a:r>
          </a:p>
          <a:p>
            <a:endParaRPr lang="en-US" dirty="0" smtClean="0"/>
          </a:p>
          <a:p>
            <a:r>
              <a:rPr lang="en-US" dirty="0" smtClean="0"/>
              <a:t>This environment sets the </a:t>
            </a:r>
            <a:r>
              <a:rPr lang="en-US" dirty="0" smtClean="0">
                <a:solidFill>
                  <a:srgbClr val="FF0000"/>
                </a:solidFill>
              </a:rPr>
              <a:t>culture </a:t>
            </a:r>
            <a:r>
              <a:rPr lang="en-US" dirty="0" smtClean="0"/>
              <a:t>within the organization – very much top-down</a:t>
            </a:r>
          </a:p>
          <a:p>
            <a:endParaRPr lang="en-US" dirty="0"/>
          </a:p>
          <a:p>
            <a:pPr lvl="1"/>
            <a:endParaRPr lang="en-US" dirty="0"/>
          </a:p>
        </p:txBody>
      </p:sp>
      <p:sp>
        <p:nvSpPr>
          <p:cNvPr id="6" name="Date Placeholder 5"/>
          <p:cNvSpPr>
            <a:spLocks noGrp="1"/>
          </p:cNvSpPr>
          <p:nvPr>
            <p:ph type="dt" sz="half" idx="10"/>
          </p:nvPr>
        </p:nvSpPr>
        <p:spPr/>
        <p:txBody>
          <a:bodyPr/>
          <a:lstStyle/>
          <a:p>
            <a:fld id="{8BB6BF15-3155-7249-9D0C-8576F4283232}" type="datetime1">
              <a:rPr lang="en-US" smtClean="0"/>
              <a:pPr/>
              <a:t>4/11/13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Title 4"/>
          <p:cNvSpPr>
            <a:spLocks noGrp="1"/>
          </p:cNvSpPr>
          <p:nvPr>
            <p:ph type="title"/>
          </p:nvPr>
        </p:nvSpPr>
        <p:spPr/>
        <p:txBody>
          <a:bodyPr/>
          <a:lstStyle/>
          <a:p>
            <a:r>
              <a:rPr lang="en-US" dirty="0" smtClean="0"/>
              <a:t>Risk Assessment</a:t>
            </a:r>
          </a:p>
        </p:txBody>
      </p:sp>
      <p:sp>
        <p:nvSpPr>
          <p:cNvPr id="137219" name="Content Placeholder 1"/>
          <p:cNvSpPr>
            <a:spLocks noGrp="1"/>
          </p:cNvSpPr>
          <p:nvPr>
            <p:ph sz="quarter" idx="1"/>
          </p:nvPr>
        </p:nvSpPr>
        <p:spPr/>
        <p:txBody>
          <a:bodyPr/>
          <a:lstStyle/>
          <a:p>
            <a:r>
              <a:rPr lang="en-US" dirty="0" smtClean="0"/>
              <a:t>Risk assessment is the </a:t>
            </a:r>
            <a:r>
              <a:rPr lang="en-US" dirty="0" smtClean="0">
                <a:solidFill>
                  <a:srgbClr val="FF0000"/>
                </a:solidFill>
              </a:rPr>
              <a:t>identification</a:t>
            </a:r>
            <a:r>
              <a:rPr lang="en-US" dirty="0" smtClean="0"/>
              <a:t> and </a:t>
            </a:r>
            <a:r>
              <a:rPr lang="en-US" dirty="0" smtClean="0">
                <a:solidFill>
                  <a:srgbClr val="FF0000"/>
                </a:solidFill>
              </a:rPr>
              <a:t>analysis</a:t>
            </a:r>
            <a:r>
              <a:rPr lang="en-US" dirty="0" smtClean="0"/>
              <a:t> of relevant </a:t>
            </a:r>
            <a:r>
              <a:rPr lang="en-US" dirty="0" smtClean="0">
                <a:solidFill>
                  <a:srgbClr val="FF0000"/>
                </a:solidFill>
              </a:rPr>
              <a:t>risks</a:t>
            </a:r>
            <a:r>
              <a:rPr lang="en-US" dirty="0" smtClean="0"/>
              <a:t> to achievement of the objectives, forming a basis for determining how the risks should be </a:t>
            </a:r>
            <a:r>
              <a:rPr lang="en-US" dirty="0" smtClean="0">
                <a:solidFill>
                  <a:srgbClr val="FF0000"/>
                </a:solidFill>
              </a:rPr>
              <a:t>managed</a:t>
            </a:r>
          </a:p>
          <a:p>
            <a:pPr lvl="1"/>
            <a:r>
              <a:rPr lang="en-US" dirty="0" smtClean="0"/>
              <a:t>Thus, Enterprise Risk Management (ERM) importance</a:t>
            </a:r>
          </a:p>
          <a:p>
            <a:pPr lvl="1"/>
            <a:endParaRPr lang="en-US" dirty="0"/>
          </a:p>
        </p:txBody>
      </p:sp>
      <p:sp>
        <p:nvSpPr>
          <p:cNvPr id="6" name="Date Placeholder 5"/>
          <p:cNvSpPr>
            <a:spLocks noGrp="1"/>
          </p:cNvSpPr>
          <p:nvPr>
            <p:ph type="dt" sz="half" idx="10"/>
          </p:nvPr>
        </p:nvSpPr>
        <p:spPr/>
        <p:txBody>
          <a:bodyPr/>
          <a:lstStyle/>
          <a:p>
            <a:fld id="{7CD81E13-EF04-D746-B3A7-56B48C097954}" type="datetime1">
              <a:rPr lang="en-US" smtClean="0"/>
              <a:pPr/>
              <a:t>4/11/13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Title 4"/>
          <p:cNvSpPr>
            <a:spLocks noGrp="1"/>
          </p:cNvSpPr>
          <p:nvPr>
            <p:ph type="title"/>
          </p:nvPr>
        </p:nvSpPr>
        <p:spPr/>
        <p:txBody>
          <a:bodyPr/>
          <a:lstStyle/>
          <a:p>
            <a:r>
              <a:rPr lang="en-US" dirty="0" smtClean="0"/>
              <a:t>Control Activities</a:t>
            </a:r>
          </a:p>
        </p:txBody>
      </p:sp>
      <p:sp>
        <p:nvSpPr>
          <p:cNvPr id="9" name="Text Placeholder 8"/>
          <p:cNvSpPr>
            <a:spLocks noGrp="1"/>
          </p:cNvSpPr>
          <p:nvPr>
            <p:ph type="body" idx="1"/>
          </p:nvPr>
        </p:nvSpPr>
        <p:spPr/>
        <p:txBody>
          <a:bodyPr/>
          <a:lstStyle/>
          <a:p>
            <a:r>
              <a:rPr lang="en-US" dirty="0" smtClean="0"/>
              <a:t>Financial Controls</a:t>
            </a:r>
            <a:endParaRPr lang="en-US" dirty="0"/>
          </a:p>
        </p:txBody>
      </p:sp>
      <p:sp>
        <p:nvSpPr>
          <p:cNvPr id="10" name="Text Placeholder 9"/>
          <p:cNvSpPr>
            <a:spLocks noGrp="1"/>
          </p:cNvSpPr>
          <p:nvPr>
            <p:ph type="body" sz="half" idx="3"/>
          </p:nvPr>
        </p:nvSpPr>
        <p:spPr/>
        <p:txBody>
          <a:bodyPr/>
          <a:lstStyle/>
          <a:p>
            <a:r>
              <a:rPr lang="en-US" dirty="0" smtClean="0"/>
              <a:t>IT Controls</a:t>
            </a:r>
            <a:endParaRPr lang="en-US" dirty="0"/>
          </a:p>
        </p:txBody>
      </p:sp>
      <p:sp>
        <p:nvSpPr>
          <p:cNvPr id="6" name="Date Placeholder 5"/>
          <p:cNvSpPr>
            <a:spLocks noGrp="1"/>
          </p:cNvSpPr>
          <p:nvPr>
            <p:ph type="dt" sz="half" idx="10"/>
          </p:nvPr>
        </p:nvSpPr>
        <p:spPr/>
        <p:txBody>
          <a:bodyPr/>
          <a:lstStyle/>
          <a:p>
            <a:fld id="{404C9457-76CB-AA43-9BD5-1EB22CE51CE0}" type="datetime1">
              <a:rPr lang="en-US" smtClean="0"/>
              <a:pPr/>
              <a:t>4/11/13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12</a:t>
            </a:fld>
            <a:endParaRPr lang="en-US"/>
          </a:p>
        </p:txBody>
      </p:sp>
      <p:sp>
        <p:nvSpPr>
          <p:cNvPr id="138243" name="Content Placeholder 1"/>
          <p:cNvSpPr>
            <a:spLocks noGrp="1"/>
          </p:cNvSpPr>
          <p:nvPr>
            <p:ph sz="half" idx="2"/>
          </p:nvPr>
        </p:nvSpPr>
        <p:spPr/>
        <p:txBody>
          <a:bodyPr>
            <a:normAutofit fontScale="62500" lnSpcReduction="20000"/>
          </a:bodyPr>
          <a:lstStyle/>
          <a:p>
            <a:r>
              <a:rPr lang="en-US" dirty="0" smtClean="0"/>
              <a:t>Policies and procedures that help ensure management directives are carried out.</a:t>
            </a:r>
          </a:p>
          <a:p>
            <a:r>
              <a:rPr lang="en-US" dirty="0" smtClean="0"/>
              <a:t>Ensure that necessary actions are taken to address risks to achievement of the entity's objectives.</a:t>
            </a:r>
          </a:p>
          <a:p>
            <a:r>
              <a:rPr lang="en-US" dirty="0" smtClean="0"/>
              <a:t>Control activities occur throughout the organization, at all levels and in all functions.</a:t>
            </a:r>
          </a:p>
          <a:p>
            <a:r>
              <a:rPr lang="en-US" dirty="0" smtClean="0"/>
              <a:t>They include:</a:t>
            </a:r>
          </a:p>
          <a:p>
            <a:pPr lvl="1"/>
            <a:r>
              <a:rPr lang="en-US" dirty="0" smtClean="0"/>
              <a:t>Approvals</a:t>
            </a:r>
          </a:p>
          <a:p>
            <a:pPr lvl="1"/>
            <a:r>
              <a:rPr lang="en-US" dirty="0" smtClean="0"/>
              <a:t>Authorizations</a:t>
            </a:r>
          </a:p>
          <a:p>
            <a:pPr lvl="1"/>
            <a:r>
              <a:rPr lang="en-US" dirty="0" smtClean="0"/>
              <a:t>Verifications</a:t>
            </a:r>
          </a:p>
          <a:p>
            <a:pPr lvl="1"/>
            <a:r>
              <a:rPr lang="en-US" dirty="0" smtClean="0"/>
              <a:t>Reconciliations</a:t>
            </a:r>
          </a:p>
          <a:p>
            <a:pPr lvl="1"/>
            <a:r>
              <a:rPr lang="en-US" dirty="0" smtClean="0"/>
              <a:t>Reviews of operating performance</a:t>
            </a:r>
          </a:p>
          <a:p>
            <a:pPr lvl="1"/>
            <a:r>
              <a:rPr lang="en-US" b="1" i="1" dirty="0" smtClean="0"/>
              <a:t>Security of assets</a:t>
            </a:r>
          </a:p>
          <a:p>
            <a:pPr lvl="1"/>
            <a:r>
              <a:rPr lang="en-US" dirty="0" smtClean="0"/>
              <a:t>Segregation of duties.</a:t>
            </a:r>
            <a:endParaRPr lang="en-US" dirty="0"/>
          </a:p>
        </p:txBody>
      </p:sp>
      <p:sp>
        <p:nvSpPr>
          <p:cNvPr id="11" name="Content Placeholder 10"/>
          <p:cNvSpPr>
            <a:spLocks noGrp="1"/>
          </p:cNvSpPr>
          <p:nvPr>
            <p:ph sz="half" idx="4"/>
          </p:nvPr>
        </p:nvSpPr>
        <p:spPr/>
        <p:txBody>
          <a:bodyPr/>
          <a:lstStyle/>
          <a:p>
            <a:r>
              <a:rPr lang="en-US" dirty="0" smtClean="0"/>
              <a:t>General</a:t>
            </a:r>
          </a:p>
          <a:p>
            <a:pPr lvl="1"/>
            <a:r>
              <a:rPr lang="en-US" dirty="0" smtClean="0"/>
              <a:t>Insure F/S can be relied on</a:t>
            </a:r>
          </a:p>
          <a:p>
            <a:pPr lvl="1"/>
            <a:r>
              <a:rPr lang="en-US" dirty="0" smtClean="0"/>
              <a:t>Part of IT security framework (e.g. COBIT, ISO 27001)</a:t>
            </a:r>
          </a:p>
          <a:p>
            <a:r>
              <a:rPr lang="en-US" dirty="0" smtClean="0"/>
              <a:t>Application</a:t>
            </a:r>
          </a:p>
          <a:p>
            <a:pPr lvl="1"/>
            <a:r>
              <a:rPr lang="en-US" dirty="0" smtClean="0"/>
              <a:t>Embedded in systems to detect and prevent unauthorized transactions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and Communication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Pertinent </a:t>
            </a:r>
            <a:r>
              <a:rPr lang="en-US" dirty="0" smtClean="0">
                <a:solidFill>
                  <a:srgbClr val="FF0000"/>
                </a:solidFill>
              </a:rPr>
              <a:t>information </a:t>
            </a:r>
            <a:r>
              <a:rPr lang="en-US" dirty="0" smtClean="0"/>
              <a:t>must be</a:t>
            </a:r>
          </a:p>
          <a:p>
            <a:pPr lvl="1"/>
            <a:r>
              <a:rPr lang="en-US" dirty="0" smtClean="0"/>
              <a:t>identified, captured and communicated</a:t>
            </a:r>
          </a:p>
          <a:p>
            <a:pPr lvl="1"/>
            <a:r>
              <a:rPr lang="en-US" dirty="0" smtClean="0"/>
              <a:t>in a form and timeframe that enable people to carry out their responsibilities.</a:t>
            </a:r>
          </a:p>
          <a:p>
            <a:r>
              <a:rPr lang="en-US" dirty="0" smtClean="0"/>
              <a:t>All personnel must receive a clear message from top management that control responsibilities must be taken seriously.</a:t>
            </a:r>
          </a:p>
          <a:p>
            <a:r>
              <a:rPr lang="en-US" dirty="0" smtClean="0"/>
              <a:t>Employees must understand their own role in the internal control system</a:t>
            </a:r>
          </a:p>
          <a:p>
            <a:r>
              <a:rPr lang="en-US" dirty="0" smtClean="0"/>
              <a:t>Employees need a means of communicating significant information upstream.</a:t>
            </a:r>
          </a:p>
          <a:p>
            <a:r>
              <a:rPr lang="en-US" dirty="0" smtClean="0"/>
              <a:t>There also needs to be effective communication with external parties, such as customers, suppliers, regulators and shareholders.</a:t>
            </a:r>
            <a:endParaRPr lang="en-US" dirty="0"/>
          </a:p>
        </p:txBody>
      </p:sp>
      <p:sp>
        <p:nvSpPr>
          <p:cNvPr id="4" name="Date Placeholder 3"/>
          <p:cNvSpPr>
            <a:spLocks noGrp="1"/>
          </p:cNvSpPr>
          <p:nvPr>
            <p:ph type="dt" sz="half" idx="10"/>
          </p:nvPr>
        </p:nvSpPr>
        <p:spPr/>
        <p:txBody>
          <a:bodyPr/>
          <a:lstStyle/>
          <a:p>
            <a:fld id="{73FB449A-641C-B44C-8A29-EF7DB5F77574}" type="datetime1">
              <a:rPr lang="en-US" smtClean="0"/>
              <a:pPr/>
              <a:t>4/11/13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a:t>
            </a:r>
            <a:endParaRPr lang="en-US" dirty="0"/>
          </a:p>
        </p:txBody>
      </p:sp>
      <p:sp>
        <p:nvSpPr>
          <p:cNvPr id="3" name="Content Placeholder 2"/>
          <p:cNvSpPr>
            <a:spLocks noGrp="1"/>
          </p:cNvSpPr>
          <p:nvPr>
            <p:ph sz="quarter" idx="1"/>
          </p:nvPr>
        </p:nvSpPr>
        <p:spPr/>
        <p:txBody>
          <a:bodyPr/>
          <a:lstStyle/>
          <a:p>
            <a:r>
              <a:rPr lang="en-US" dirty="0" smtClean="0"/>
              <a:t>Can be ongoing</a:t>
            </a:r>
          </a:p>
          <a:p>
            <a:pPr lvl="1"/>
            <a:r>
              <a:rPr lang="en-US" dirty="0" smtClean="0"/>
              <a:t>Regular management and supervisory activities, and other actions personnel take in performing their duties. </a:t>
            </a:r>
          </a:p>
          <a:p>
            <a:r>
              <a:rPr lang="en-US" dirty="0" smtClean="0"/>
              <a:t>Separate evaluations or a combination of the two</a:t>
            </a:r>
          </a:p>
          <a:p>
            <a:pPr lvl="1"/>
            <a:r>
              <a:rPr lang="en-US" dirty="0" smtClean="0"/>
              <a:t>The scope and frequency of separate evaluations will depend primarily on an assessment of risks and the effectiveness of ongoing monitoring procedures.</a:t>
            </a:r>
          </a:p>
          <a:p>
            <a:r>
              <a:rPr lang="en-US" dirty="0" smtClean="0"/>
              <a:t>Internal control deficiencies should be reported upstream, with serious matters reported to top management and the board.</a:t>
            </a:r>
            <a:endParaRPr lang="en-US" dirty="0"/>
          </a:p>
        </p:txBody>
      </p:sp>
      <p:sp>
        <p:nvSpPr>
          <p:cNvPr id="4" name="Date Placeholder 3"/>
          <p:cNvSpPr>
            <a:spLocks noGrp="1"/>
          </p:cNvSpPr>
          <p:nvPr>
            <p:ph type="dt" sz="half" idx="10"/>
          </p:nvPr>
        </p:nvSpPr>
        <p:spPr/>
        <p:txBody>
          <a:bodyPr/>
          <a:lstStyle/>
          <a:p>
            <a:fld id="{3025F72F-6284-3345-97B5-70713B8524EA}" type="datetime1">
              <a:rPr lang="en-US" smtClean="0"/>
              <a:pPr/>
              <a:t>4/11/13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smtClean="0"/>
              <a:t>Internal Control – Integrated Framework</a:t>
            </a:r>
          </a:p>
          <a:p>
            <a:r>
              <a:rPr lang="en-US" dirty="0" smtClean="0"/>
              <a:t>Exposure Draft</a:t>
            </a:r>
            <a:endParaRPr lang="en-US" dirty="0" smtClean="0"/>
          </a:p>
          <a:p>
            <a:r>
              <a:rPr lang="en-US" dirty="0" smtClean="0"/>
              <a:t>Issued December</a:t>
            </a:r>
            <a:r>
              <a:rPr lang="en-US" dirty="0" smtClean="0"/>
              <a:t>, 2011</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15</a:t>
            </a:fld>
            <a:endParaRPr lang="en-US"/>
          </a:p>
        </p:txBody>
      </p:sp>
      <p:sp>
        <p:nvSpPr>
          <p:cNvPr id="6" name="Title 5"/>
          <p:cNvSpPr>
            <a:spLocks noGrp="1"/>
          </p:cNvSpPr>
          <p:nvPr>
            <p:ph type="ctrTitle"/>
          </p:nvPr>
        </p:nvSpPr>
        <p:spPr/>
        <p:txBody>
          <a:bodyPr/>
          <a:lstStyle/>
          <a:p>
            <a:r>
              <a:rPr lang="en-US" dirty="0" smtClean="0"/>
              <a:t>COSO</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78801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Framework - ED</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16</a:t>
            </a:fld>
            <a:endParaRPr lang="en-US"/>
          </a:p>
        </p:txBody>
      </p:sp>
      <p:sp>
        <p:nvSpPr>
          <p:cNvPr id="5" name="Content Placeholder 4"/>
          <p:cNvSpPr>
            <a:spLocks noGrp="1"/>
          </p:cNvSpPr>
          <p:nvPr>
            <p:ph sz="quarter" idx="1"/>
          </p:nvPr>
        </p:nvSpPr>
        <p:spPr/>
        <p:txBody>
          <a:bodyPr>
            <a:normAutofit lnSpcReduction="10000"/>
          </a:bodyPr>
          <a:lstStyle/>
          <a:p>
            <a:r>
              <a:rPr lang="en-US" dirty="0" smtClean="0"/>
              <a:t>Released December, 2011</a:t>
            </a:r>
          </a:p>
          <a:p>
            <a:r>
              <a:rPr lang="en-US" dirty="0" smtClean="0"/>
              <a:t>Comments closed March, </a:t>
            </a:r>
            <a:r>
              <a:rPr lang="en-US" dirty="0" smtClean="0"/>
              <a:t>2012</a:t>
            </a:r>
          </a:p>
          <a:p>
            <a:r>
              <a:rPr lang="en-US" dirty="0" smtClean="0"/>
              <a:t>Expected to be issued May 14, 2013</a:t>
            </a:r>
          </a:p>
          <a:p>
            <a:pPr lvl="1"/>
            <a:r>
              <a:rPr lang="en-US" dirty="0" smtClean="0"/>
              <a:t>I</a:t>
            </a:r>
            <a:r>
              <a:rPr lang="en-US" dirty="0" smtClean="0"/>
              <a:t>llustrative </a:t>
            </a:r>
            <a:r>
              <a:rPr lang="en-US" dirty="0" smtClean="0"/>
              <a:t>Tools for Assessing Effectiveness of a System of Internal Control</a:t>
            </a:r>
            <a:r>
              <a:rPr lang="en-US" dirty="0" smtClean="0"/>
              <a:t>.</a:t>
            </a:r>
          </a:p>
          <a:p>
            <a:r>
              <a:rPr lang="en-US" dirty="0" smtClean="0"/>
              <a:t>Internal </a:t>
            </a:r>
            <a:r>
              <a:rPr lang="en-US" dirty="0" smtClean="0"/>
              <a:t>Control over External Financial Reporting (ICEFR) Compendium of Approaches and Examples, released September 18, 2012</a:t>
            </a:r>
            <a:r>
              <a:rPr lang="en-US" dirty="0" smtClean="0"/>
              <a:t>.</a:t>
            </a:r>
          </a:p>
          <a:p>
            <a:pPr lvl="1"/>
            <a:r>
              <a:rPr lang="en-US" dirty="0" smtClean="0"/>
              <a:t>Internal Control over External Financial Reporting: A Compendium of Approaches and </a:t>
            </a:r>
            <a:r>
              <a:rPr lang="en-US" dirty="0" smtClean="0"/>
              <a:t>Examples (updated in May 2013)</a:t>
            </a: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17</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Codification of Internal Control Concepts into:</a:t>
            </a:r>
          </a:p>
          <a:p>
            <a:pPr lvl="1"/>
            <a:r>
              <a:rPr lang="en-US" dirty="0" smtClean="0"/>
              <a:t>Activities (5)</a:t>
            </a:r>
          </a:p>
          <a:p>
            <a:pPr lvl="1"/>
            <a:r>
              <a:rPr lang="en-US" dirty="0" smtClean="0"/>
              <a:t>Principles (17)</a:t>
            </a:r>
          </a:p>
          <a:p>
            <a:pPr lvl="1"/>
            <a:r>
              <a:rPr lang="en-US" dirty="0" smtClean="0"/>
              <a:t>Attributes/Approaches (81)</a:t>
            </a:r>
          </a:p>
          <a:p>
            <a:pPr lvl="2"/>
            <a:r>
              <a:rPr lang="en-US" dirty="0" smtClean="0"/>
              <a:t>To be used in developing and/or assessing an Internal Control System</a:t>
            </a:r>
          </a:p>
          <a:p>
            <a:r>
              <a:rPr lang="en-US" dirty="0"/>
              <a:t>Expectations for governance oversight. </a:t>
            </a:r>
          </a:p>
          <a:p>
            <a:r>
              <a:rPr lang="en-US" dirty="0"/>
              <a:t>Globalization of markets and operations. </a:t>
            </a:r>
          </a:p>
          <a:p>
            <a:r>
              <a:rPr lang="en-US" dirty="0"/>
              <a:t>Changes </a:t>
            </a:r>
            <a:r>
              <a:rPr lang="en-US" dirty="0" smtClean="0"/>
              <a:t>in</a:t>
            </a:r>
          </a:p>
          <a:p>
            <a:pPr lvl="1"/>
            <a:r>
              <a:rPr lang="en-US" dirty="0" smtClean="0"/>
              <a:t> </a:t>
            </a:r>
            <a:r>
              <a:rPr lang="en-US" dirty="0"/>
              <a:t>business models. </a:t>
            </a:r>
          </a:p>
          <a:p>
            <a:pPr lvl="1"/>
            <a:r>
              <a:rPr lang="en-US" dirty="0"/>
              <a:t>Demands and complexities in laws, rules, regulations, and standards. </a:t>
            </a:r>
          </a:p>
          <a:p>
            <a:r>
              <a:rPr lang="en-US" dirty="0"/>
              <a:t>Expectations for competencies and accountabilities. </a:t>
            </a:r>
          </a:p>
          <a:p>
            <a:r>
              <a:rPr lang="en-US" b="1" dirty="0">
                <a:solidFill>
                  <a:srgbClr val="FF0000"/>
                </a:solidFill>
                <a:effectLst>
                  <a:innerShdw blurRad="63500" dist="50800" dir="13500000">
                    <a:prstClr val="black">
                      <a:alpha val="50000"/>
                    </a:prstClr>
                  </a:innerShdw>
                </a:effectLst>
              </a:rPr>
              <a:t>Use of, and reliance on, evolving technologies.</a:t>
            </a:r>
            <a:r>
              <a:rPr lang="en-US" b="1" dirty="0">
                <a:solidFill>
                  <a:srgbClr val="FF0000"/>
                </a:solidFill>
              </a:rPr>
              <a:t> </a:t>
            </a:r>
          </a:p>
          <a:p>
            <a:r>
              <a:rPr lang="en-US" dirty="0"/>
              <a:t>Expectations relating to preventing and detecting corruption. </a:t>
            </a:r>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202873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Significant Change Highlighted by COSO</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18</a:t>
            </a:fld>
            <a:endParaRPr lang="en-US"/>
          </a:p>
        </p:txBody>
      </p:sp>
      <p:sp>
        <p:nvSpPr>
          <p:cNvPr id="5" name="Content Placeholder 4"/>
          <p:cNvSpPr>
            <a:spLocks noGrp="1"/>
          </p:cNvSpPr>
          <p:nvPr>
            <p:ph sz="quarter" idx="1"/>
          </p:nvPr>
        </p:nvSpPr>
        <p:spPr/>
        <p:txBody>
          <a:bodyPr/>
          <a:lstStyle/>
          <a:p>
            <a:r>
              <a:rPr lang="en-US" dirty="0" smtClean="0"/>
              <a:t>The number of entities that use or rely on technology has grown substantially since 1992, along with the extent that technology is used in most entities. Technologies have evolved from large standalone mainframe environments that process batches of transactions to highly sophisticated, decentralized, and mobile applications involving multiple real-time activities that can cut across many systems, organizations, processes, and technologies. </a:t>
            </a:r>
            <a:r>
              <a:rPr lang="en-US" dirty="0" smtClean="0">
                <a:solidFill>
                  <a:srgbClr val="FF0000"/>
                </a:solidFill>
              </a:rPr>
              <a:t>The change in technology can impact how all components of internal control are implemented. </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&amp;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19</a:t>
            </a:fld>
            <a:endParaRPr lang="en-US"/>
          </a:p>
        </p:txBody>
      </p:sp>
      <p:sp>
        <p:nvSpPr>
          <p:cNvPr id="5" name="Content Placeholder 4"/>
          <p:cNvSpPr>
            <a:spLocks noGrp="1"/>
          </p:cNvSpPr>
          <p:nvPr>
            <p:ph sz="quarter" idx="1"/>
          </p:nvPr>
        </p:nvSpPr>
        <p:spPr/>
        <p:txBody>
          <a:bodyPr/>
          <a:lstStyle/>
          <a:p>
            <a:r>
              <a:rPr lang="en-US" dirty="0" smtClean="0"/>
              <a:t>Per COSO should NOT be used as a checklist</a:t>
            </a:r>
          </a:p>
          <a:p>
            <a:pPr lvl="1"/>
            <a:r>
              <a:rPr lang="en-US" dirty="0" smtClean="0"/>
              <a:t>Enable Effective Operation of Components with</a:t>
            </a:r>
          </a:p>
          <a:p>
            <a:pPr lvl="1"/>
            <a:r>
              <a:rPr lang="en-US" dirty="0" smtClean="0"/>
              <a:t>Management Judgment</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45723767"/>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smtClean="0"/>
              <a:t>Corporate Governance</a:t>
            </a:r>
          </a:p>
          <a:p>
            <a:pPr lvl="1"/>
            <a:r>
              <a:rPr lang="en-US" dirty="0" smtClean="0"/>
              <a:t>“Providing the structure for </a:t>
            </a:r>
            <a:r>
              <a:rPr lang="en-US" dirty="0" smtClean="0">
                <a:solidFill>
                  <a:srgbClr val="FF0000"/>
                </a:solidFill>
              </a:rPr>
              <a:t>determining organizational objectives </a:t>
            </a:r>
            <a:r>
              <a:rPr lang="en-US" dirty="0" smtClean="0"/>
              <a:t>and </a:t>
            </a:r>
            <a:r>
              <a:rPr lang="en-US" dirty="0" smtClean="0">
                <a:solidFill>
                  <a:srgbClr val="FF0000"/>
                </a:solidFill>
              </a:rPr>
              <a:t>monitoring</a:t>
            </a:r>
            <a:r>
              <a:rPr lang="en-US" dirty="0" smtClean="0"/>
              <a:t> performance to </a:t>
            </a:r>
            <a:r>
              <a:rPr lang="en-US" dirty="0" smtClean="0">
                <a:solidFill>
                  <a:srgbClr val="FF0000"/>
                </a:solidFill>
              </a:rPr>
              <a:t>ensure that objectives are attained</a:t>
            </a:r>
            <a:r>
              <a:rPr lang="en-US" dirty="0" smtClean="0"/>
              <a:t>”</a:t>
            </a:r>
          </a:p>
          <a:p>
            <a:pPr lvl="2"/>
            <a:r>
              <a:rPr lang="en-US" dirty="0" smtClean="0"/>
              <a:t>OECD Principles of Corporate Governance</a:t>
            </a:r>
          </a:p>
          <a:p>
            <a:r>
              <a:rPr lang="en-US" dirty="0" smtClean="0"/>
              <a:t>IT Governance</a:t>
            </a:r>
          </a:p>
          <a:p>
            <a:pPr lvl="1"/>
            <a:r>
              <a:rPr lang="en-US" dirty="0" smtClean="0"/>
              <a:t>“Specifying the </a:t>
            </a:r>
            <a:r>
              <a:rPr lang="en-US" dirty="0" smtClean="0">
                <a:solidFill>
                  <a:srgbClr val="FF0000"/>
                </a:solidFill>
              </a:rPr>
              <a:t>decision rights and accountability framework </a:t>
            </a:r>
            <a:r>
              <a:rPr lang="en-US" dirty="0" smtClean="0"/>
              <a:t>to encourage </a:t>
            </a:r>
            <a:r>
              <a:rPr lang="en-US" dirty="0" smtClean="0">
                <a:solidFill>
                  <a:srgbClr val="FF0000"/>
                </a:solidFill>
              </a:rPr>
              <a:t>desirable behavior in the use of IT</a:t>
            </a:r>
            <a:r>
              <a:rPr lang="en-US" dirty="0" smtClean="0"/>
              <a:t>”</a:t>
            </a:r>
          </a:p>
          <a:p>
            <a:pPr lvl="2"/>
            <a:r>
              <a:rPr lang="en-US" dirty="0" smtClean="0"/>
              <a:t>Weill and Ross (2000)</a:t>
            </a:r>
          </a:p>
          <a:p>
            <a:pPr lvl="1"/>
            <a:r>
              <a:rPr lang="en-US" sz="2378" dirty="0" smtClean="0"/>
              <a:t>“IT governance is the responsibility of executives and the board of directors, and consists of the leadership, organizational structures and processes that </a:t>
            </a:r>
            <a:r>
              <a:rPr lang="en-US" sz="2378" dirty="0" smtClean="0">
                <a:solidFill>
                  <a:srgbClr val="FF0000"/>
                </a:solidFill>
              </a:rPr>
              <a:t>ensure that the enterprise’s IT sustains and extends the organization's strategies and objectives</a:t>
            </a:r>
            <a:r>
              <a:rPr lang="en-US" sz="2378" dirty="0" smtClean="0"/>
              <a:t>.”</a:t>
            </a:r>
          </a:p>
          <a:p>
            <a:pPr lvl="2"/>
            <a:r>
              <a:rPr lang="en-US" sz="1978" dirty="0" smtClean="0"/>
              <a:t>COBIT</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Environment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20</a:t>
            </a:fld>
            <a:endParaRPr lang="en-US"/>
          </a:p>
        </p:txBody>
      </p:sp>
      <p:sp>
        <p:nvSpPr>
          <p:cNvPr id="5" name="Content Placeholder 4"/>
          <p:cNvSpPr>
            <a:spLocks noGrp="1"/>
          </p:cNvSpPr>
          <p:nvPr>
            <p:ph sz="quarter" idx="1"/>
          </p:nvPr>
        </p:nvSpPr>
        <p:spPr>
          <a:xfrm>
            <a:off x="914400" y="1447800"/>
            <a:ext cx="7772400" cy="4762500"/>
          </a:xfrm>
        </p:spPr>
        <p:txBody>
          <a:bodyPr>
            <a:normAutofit fontScale="92500" lnSpcReduction="10000"/>
          </a:bodyPr>
          <a:lstStyle/>
          <a:p>
            <a:pPr marL="514350" indent="-514350">
              <a:buFont typeface="+mj-lt"/>
              <a:buAutoNum type="arabicPeriod"/>
            </a:pPr>
            <a:r>
              <a:rPr lang="en-US" dirty="0"/>
              <a:t>The organization demonstrates a commitment to integrity and ethical </a:t>
            </a:r>
            <a:r>
              <a:rPr lang="en-US" dirty="0" smtClean="0"/>
              <a:t>values.</a:t>
            </a:r>
          </a:p>
          <a:p>
            <a:pPr marL="514350" indent="-514350">
              <a:buFont typeface="+mj-lt"/>
              <a:buAutoNum type="arabicPeriod"/>
            </a:pPr>
            <a:r>
              <a:rPr lang="en-US" dirty="0" smtClean="0"/>
              <a:t>The board of directors demonstrates independence of management and Exercises oversight </a:t>
            </a:r>
            <a:r>
              <a:rPr lang="en-US" dirty="0"/>
              <a:t>for the development and performance of internal control. </a:t>
            </a:r>
            <a:endParaRPr lang="en-US" dirty="0" smtClean="0"/>
          </a:p>
          <a:p>
            <a:pPr marL="514350" indent="-514350">
              <a:buFont typeface="+mj-lt"/>
              <a:buAutoNum type="arabicPeriod"/>
            </a:pPr>
            <a:r>
              <a:rPr lang="en-US" dirty="0" smtClean="0"/>
              <a:t>Management </a:t>
            </a:r>
            <a:r>
              <a:rPr lang="en-US" dirty="0"/>
              <a:t>establishes, with board oversight, structures, reporting lines, and appropriate authorities and responsibilities in the pursuit of objectives</a:t>
            </a:r>
            <a:r>
              <a:rPr lang="en-US" dirty="0" smtClean="0"/>
              <a:t>.</a:t>
            </a:r>
          </a:p>
          <a:p>
            <a:pPr marL="514350" indent="-514350">
              <a:buFont typeface="+mj-lt"/>
              <a:buAutoNum type="arabicPeriod"/>
            </a:pPr>
            <a:r>
              <a:rPr lang="en-US" dirty="0" smtClean="0"/>
              <a:t>The organization demonstrates a commitment to attract, develop and retain competent individuals in alignment with objectives</a:t>
            </a:r>
            <a:endParaRPr lang="en-US" dirty="0"/>
          </a:p>
          <a:p>
            <a:pPr marL="514350" indent="-514350">
              <a:buFont typeface="+mj-lt"/>
              <a:buAutoNum type="arabicPeriod"/>
            </a:pPr>
            <a:r>
              <a:rPr lang="en-US" dirty="0" smtClean="0"/>
              <a:t>The </a:t>
            </a:r>
            <a:r>
              <a:rPr lang="en-US" dirty="0"/>
              <a:t>organization holds individuals accountable for their internal control </a:t>
            </a:r>
            <a:r>
              <a:rPr lang="en-US" dirty="0" smtClean="0"/>
              <a:t>responsibilities </a:t>
            </a:r>
            <a:r>
              <a:rPr lang="en-US" dirty="0"/>
              <a:t>in the pursuit of objectives. </a:t>
            </a:r>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92363321"/>
      </p:ext>
    </p:extLst>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Assessment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21</a:t>
            </a:fld>
            <a:endParaRPr lang="en-US"/>
          </a:p>
        </p:txBody>
      </p:sp>
      <p:sp>
        <p:nvSpPr>
          <p:cNvPr id="5" name="Content Placeholder 4"/>
          <p:cNvSpPr>
            <a:spLocks noGrp="1"/>
          </p:cNvSpPr>
          <p:nvPr>
            <p:ph sz="quarter" idx="1"/>
          </p:nvPr>
        </p:nvSpPr>
        <p:spPr/>
        <p:txBody>
          <a:bodyPr/>
          <a:lstStyle/>
          <a:p>
            <a:pPr marL="514350" indent="-514350">
              <a:buFont typeface="+mj-lt"/>
              <a:buAutoNum type="arabicPeriod"/>
            </a:pPr>
            <a:r>
              <a:rPr lang="en-US" dirty="0" smtClean="0"/>
              <a:t>The </a:t>
            </a:r>
            <a:r>
              <a:rPr lang="en-US" dirty="0"/>
              <a:t>organization specifies objectives with sufficient clarity to enable the </a:t>
            </a:r>
            <a:r>
              <a:rPr lang="en-US" dirty="0" smtClean="0"/>
              <a:t>identification </a:t>
            </a:r>
            <a:r>
              <a:rPr lang="en-US" dirty="0"/>
              <a:t>and assessment of risks relating to objectives. </a:t>
            </a:r>
          </a:p>
          <a:p>
            <a:pPr marL="514350" indent="-514350">
              <a:buFont typeface="+mj-lt"/>
              <a:buAutoNum type="arabicPeriod"/>
            </a:pPr>
            <a:r>
              <a:rPr lang="en-US" dirty="0"/>
              <a:t>The organization identifies risks to the achievement of its objectives across the entity and analyzes risks as a basis for determining how the risks should be managed</a:t>
            </a:r>
            <a:r>
              <a:rPr lang="en-US" dirty="0" smtClean="0"/>
              <a:t>.</a:t>
            </a:r>
          </a:p>
          <a:p>
            <a:pPr marL="514350" indent="-514350">
              <a:buFont typeface="+mj-lt"/>
              <a:buAutoNum type="arabicPeriod"/>
            </a:pPr>
            <a:r>
              <a:rPr lang="en-US" dirty="0"/>
              <a:t>The organization considers the potential for </a:t>
            </a:r>
            <a:r>
              <a:rPr lang="en-US" dirty="0">
                <a:solidFill>
                  <a:srgbClr val="FF0000"/>
                </a:solidFill>
              </a:rPr>
              <a:t>fraud </a:t>
            </a:r>
            <a:r>
              <a:rPr lang="en-US" dirty="0"/>
              <a:t>in assessing risks to the </a:t>
            </a:r>
            <a:r>
              <a:rPr lang="en-US" dirty="0" smtClean="0"/>
              <a:t>achievement </a:t>
            </a:r>
            <a:r>
              <a:rPr lang="en-US" dirty="0"/>
              <a:t>of objectives. </a:t>
            </a:r>
          </a:p>
          <a:p>
            <a:pPr marL="514350" indent="-514350">
              <a:buFont typeface="+mj-lt"/>
              <a:buAutoNum type="arabicPeriod"/>
            </a:pPr>
            <a:r>
              <a:rPr lang="en-US" dirty="0"/>
              <a:t>The organization identifies and </a:t>
            </a:r>
            <a:r>
              <a:rPr lang="en-US" dirty="0">
                <a:solidFill>
                  <a:srgbClr val="FF0000"/>
                </a:solidFill>
              </a:rPr>
              <a:t>assesses changes </a:t>
            </a:r>
            <a:r>
              <a:rPr lang="en-US" dirty="0"/>
              <a:t>that could significantly impact the system of internal control. </a:t>
            </a:r>
          </a:p>
          <a:p>
            <a:pPr marL="514350" indent="-514350">
              <a:buFont typeface="+mj-lt"/>
              <a:buAutoNum type="arabicPeriod"/>
            </a:pPr>
            <a:endParaRPr lang="en-US" dirty="0"/>
          </a:p>
          <a:p>
            <a:pPr marL="514350" indent="-514350">
              <a:buFont typeface="+mj-lt"/>
              <a:buAutoNum type="arabicPeriod"/>
            </a:pP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073306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Assessment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22</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a:t>consider all significant </a:t>
            </a:r>
            <a:r>
              <a:rPr lang="en-US" dirty="0" smtClean="0"/>
              <a:t>interactions</a:t>
            </a:r>
            <a:r>
              <a:rPr lang="en-US" dirty="0"/>
              <a:t>—of goods, services, and information—internal to an entity and between the entity and its relevant external parties. </a:t>
            </a:r>
          </a:p>
          <a:p>
            <a:pPr lvl="1"/>
            <a:r>
              <a:rPr lang="en-US" b="1" dirty="0"/>
              <a:t>Technological developments that can affect the availability and use of data, infrastructure costs, and the demand for </a:t>
            </a:r>
            <a:r>
              <a:rPr lang="en-US" b="1" dirty="0" smtClean="0"/>
              <a:t>technology based </a:t>
            </a:r>
            <a:r>
              <a:rPr lang="en-US" b="1" dirty="0"/>
              <a:t>services. </a:t>
            </a:r>
          </a:p>
          <a:p>
            <a:pPr lvl="1"/>
            <a:r>
              <a:rPr lang="en-US" b="1" dirty="0"/>
              <a:t>A disruption in information systems processing that can adversely affect the entity’s operations. </a:t>
            </a:r>
            <a:endParaRPr lang="en-US" b="1" dirty="0" smtClean="0"/>
          </a:p>
          <a:p>
            <a:r>
              <a:rPr lang="en-US" b="1" dirty="0" smtClean="0"/>
              <a:t>Assess Fraud</a:t>
            </a:r>
          </a:p>
          <a:p>
            <a:pPr lvl="1"/>
            <a:r>
              <a:rPr lang="en-US" dirty="0"/>
              <a:t>Nature of </a:t>
            </a:r>
            <a:r>
              <a:rPr lang="en-US" dirty="0" smtClean="0"/>
              <a:t>automation</a:t>
            </a:r>
          </a:p>
          <a:p>
            <a:r>
              <a:rPr lang="en-US" i="1" dirty="0" smtClean="0"/>
              <a:t>New Technology—When </a:t>
            </a:r>
            <a:r>
              <a:rPr lang="en-US" dirty="0" smtClean="0"/>
              <a:t>new technologies are incorporated into production, service delivery processes, or supporting information systems, internal controls will likely need to be modified.</a:t>
            </a:r>
          </a:p>
          <a:p>
            <a:pPr lvl="1"/>
            <a:r>
              <a:rPr lang="en-US" dirty="0" smtClean="0"/>
              <a:t>For instance, introducing sales capabilities through mobile devices may require access controls specific to that technology as well as changes in controls over shipping processes. </a:t>
            </a:r>
          </a:p>
          <a:p>
            <a:endParaRPr lang="en-US" b="1" dirty="0" smtClean="0"/>
          </a:p>
          <a:p>
            <a:pPr lvl="1"/>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71238861"/>
      </p:ext>
    </p:extLst>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Activities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23</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a:t>Control activities are performed at all levels of the entity and at various stages within business processes, </a:t>
            </a:r>
            <a:r>
              <a:rPr lang="en-US" b="1" dirty="0">
                <a:ln w="1905"/>
                <a:solidFill>
                  <a:srgbClr val="FF0000"/>
                </a:solidFill>
                <a:effectLst>
                  <a:innerShdw blurRad="69850" dist="43180" dir="5400000">
                    <a:srgbClr val="000000">
                      <a:alpha val="65000"/>
                    </a:srgbClr>
                  </a:innerShdw>
                </a:effectLst>
              </a:rPr>
              <a:t>and over the technology environment.</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b="1" dirty="0">
              <a:solidFill>
                <a:srgbClr val="9B2D1F"/>
              </a:solidFill>
            </a:endParaRPr>
          </a:p>
          <a:p>
            <a:pPr marL="514350" indent="-514350">
              <a:buFont typeface="+mj-lt"/>
              <a:buAutoNum type="arabicPeriod"/>
            </a:pPr>
            <a:r>
              <a:rPr lang="en-US" dirty="0" smtClean="0"/>
              <a:t>The </a:t>
            </a:r>
            <a:r>
              <a:rPr lang="en-US" dirty="0"/>
              <a:t>organization selects and develops control activities that contribute to the </a:t>
            </a:r>
            <a:r>
              <a:rPr lang="en-US" b="1" dirty="0" smtClean="0">
                <a:solidFill>
                  <a:srgbClr val="FF0000"/>
                </a:solidFill>
              </a:rPr>
              <a:t>mitigation </a:t>
            </a:r>
            <a:r>
              <a:rPr lang="en-US" b="1" dirty="0">
                <a:solidFill>
                  <a:srgbClr val="FF0000"/>
                </a:solidFill>
              </a:rPr>
              <a:t>of risks</a:t>
            </a:r>
            <a:r>
              <a:rPr lang="en-US" dirty="0">
                <a:solidFill>
                  <a:srgbClr val="FF0000"/>
                </a:solidFill>
              </a:rPr>
              <a:t> </a:t>
            </a:r>
            <a:r>
              <a:rPr lang="en-US" dirty="0"/>
              <a:t>to the achievement of objectives to acceptable levels. </a:t>
            </a:r>
          </a:p>
          <a:p>
            <a:pPr marL="514350" indent="-514350">
              <a:buFont typeface="+mj-lt"/>
              <a:buAutoNum type="arabicPeriod"/>
            </a:pPr>
            <a:r>
              <a:rPr lang="en-US" dirty="0" smtClean="0"/>
              <a:t>The </a:t>
            </a:r>
            <a:r>
              <a:rPr lang="en-US" dirty="0"/>
              <a:t>organization selects and develops </a:t>
            </a:r>
            <a:r>
              <a:rPr lang="en-US" b="1" dirty="0">
                <a:solidFill>
                  <a:srgbClr val="FF0000"/>
                </a:solidFill>
              </a:rPr>
              <a:t>general control activities over technology</a:t>
            </a:r>
            <a:r>
              <a:rPr lang="en-US" dirty="0"/>
              <a:t> to support the achievement of objectives</a:t>
            </a:r>
            <a:r>
              <a:rPr lang="en-US" dirty="0" smtClean="0"/>
              <a:t>.</a:t>
            </a:r>
          </a:p>
          <a:p>
            <a:pPr marL="514350" indent="-514350">
              <a:buFont typeface="+mj-lt"/>
              <a:buAutoNum type="arabicPeriod"/>
            </a:pPr>
            <a:r>
              <a:rPr lang="en-US" dirty="0" smtClean="0"/>
              <a:t>The organization deploys control activities as manifested in policies that establish what is expected and in relevant procedures to effect the policies.</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394275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24</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28700" y="565150"/>
            <a:ext cx="7086600" cy="57277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67766"/>
          </a:xfrm>
        </p:spPr>
        <p:txBody>
          <a:bodyPr/>
          <a:lstStyle/>
          <a:p>
            <a:r>
              <a:rPr lang="en-US" dirty="0" smtClean="0"/>
              <a:t>Approaches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25</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920024" y="1326524"/>
            <a:ext cx="6615614" cy="4693276"/>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26</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When determining what actions to put in place to mitigate risk, management considers all aspects of the entity’s internal control components and the relevant business processes, </a:t>
            </a:r>
            <a:r>
              <a:rPr lang="en-US" dirty="0" smtClean="0">
                <a:solidFill>
                  <a:srgbClr val="FF0000"/>
                </a:solidFill>
              </a:rPr>
              <a:t>information technology</a:t>
            </a:r>
            <a:r>
              <a:rPr lang="en-US" dirty="0" smtClean="0"/>
              <a:t>, and locations where control activities are needed. </a:t>
            </a:r>
          </a:p>
          <a:p>
            <a:pPr lvl="1"/>
            <a:r>
              <a:rPr lang="en-US" dirty="0" smtClean="0"/>
              <a:t>For example, entities may need to establish control activities to address the </a:t>
            </a:r>
            <a:r>
              <a:rPr lang="en-US" dirty="0" smtClean="0">
                <a:solidFill>
                  <a:srgbClr val="FF0000"/>
                </a:solidFill>
              </a:rPr>
              <a:t>integrity of the information </a:t>
            </a:r>
            <a:r>
              <a:rPr lang="en-US" dirty="0" smtClean="0"/>
              <a:t>sent to and received from the outsourced service provider.</a:t>
            </a:r>
          </a:p>
          <a:p>
            <a:pPr lvl="1"/>
            <a:r>
              <a:rPr lang="en-US" dirty="0" smtClean="0"/>
              <a:t>What is, Statement on Standards for Attestation Engagements (SSAE) No. 16 (SOC 1) report on internal controls prepared by a third- party service </a:t>
            </a:r>
            <a:r>
              <a:rPr lang="en-US" dirty="0" smtClean="0"/>
              <a:t>auditor?</a:t>
            </a:r>
            <a:endParaRPr lang="en-US" i="1" dirty="0" smtClean="0">
              <a:solidFill>
                <a:srgbClr val="FF0000"/>
              </a:solidFill>
            </a:endParaRPr>
          </a:p>
          <a:p>
            <a:pPr lvl="1"/>
            <a:endParaRPr lang="en-US" dirty="0" smtClean="0"/>
          </a:p>
          <a:p>
            <a:r>
              <a:rPr lang="en-US" dirty="0" smtClean="0"/>
              <a:t>Information Processing Objectives</a:t>
            </a:r>
          </a:p>
          <a:p>
            <a:pPr lvl="1"/>
            <a:r>
              <a:rPr lang="en-US" dirty="0" smtClean="0"/>
              <a:t>Completeness</a:t>
            </a:r>
          </a:p>
          <a:p>
            <a:pPr lvl="1"/>
            <a:r>
              <a:rPr lang="en-US" dirty="0" smtClean="0"/>
              <a:t>Accuracy</a:t>
            </a:r>
          </a:p>
          <a:p>
            <a:pPr lvl="1"/>
            <a:r>
              <a:rPr lang="en-US" dirty="0" smtClean="0"/>
              <a:t>Validity</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 Technology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27</a:t>
            </a:fld>
            <a:endParaRPr lang="en-US"/>
          </a:p>
        </p:txBody>
      </p:sp>
      <p:sp>
        <p:nvSpPr>
          <p:cNvPr id="5" name="Content Placeholder 4"/>
          <p:cNvSpPr>
            <a:spLocks noGrp="1"/>
          </p:cNvSpPr>
          <p:nvPr>
            <p:ph sz="quarter" idx="1"/>
          </p:nvPr>
        </p:nvSpPr>
        <p:spPr/>
        <p:txBody>
          <a:bodyPr/>
          <a:lstStyle/>
          <a:p>
            <a:r>
              <a:rPr lang="en-US" dirty="0" smtClean="0"/>
              <a:t>Technology embedded into business process</a:t>
            </a:r>
          </a:p>
          <a:p>
            <a:pPr lvl="1"/>
            <a:r>
              <a:rPr lang="en-US" dirty="0" smtClean="0"/>
              <a:t>Ensure Operations</a:t>
            </a:r>
          </a:p>
          <a:p>
            <a:pPr lvl="2"/>
            <a:r>
              <a:rPr lang="en-US" dirty="0" smtClean="0"/>
              <a:t>E.g. Robotic Assembly</a:t>
            </a:r>
          </a:p>
          <a:p>
            <a:r>
              <a:rPr lang="en-US" dirty="0" smtClean="0"/>
              <a:t>Technology used to Automate Control Activities</a:t>
            </a:r>
          </a:p>
          <a:p>
            <a:pPr lvl="2"/>
            <a:r>
              <a:rPr lang="en-US" dirty="0" smtClean="0"/>
              <a:t>3-way match in ERP system before Cash Disbursement</a:t>
            </a:r>
          </a:p>
          <a:p>
            <a:pPr lvl="2"/>
            <a:r>
              <a:rPr lang="en-US" dirty="0" smtClean="0"/>
              <a:t>Data-transmission</a:t>
            </a:r>
          </a:p>
          <a:p>
            <a:r>
              <a:rPr lang="en-US" dirty="0" smtClean="0"/>
              <a:t>“The reliability of technology within business processes … depends on the presence and proper functioning of the general control activities over technology”</a:t>
            </a:r>
          </a:p>
          <a:p>
            <a:pPr>
              <a:buNone/>
            </a:pPr>
            <a:endParaRPr lang="en-US"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Technology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28</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Must be implemented and operating for automated controls to be reliable</a:t>
            </a:r>
          </a:p>
          <a:p>
            <a:r>
              <a:rPr lang="en-US" dirty="0" smtClean="0"/>
              <a:t>Proper security </a:t>
            </a:r>
            <a:r>
              <a:rPr lang="en-US" dirty="0" smtClean="0">
                <a:solidFill>
                  <a:srgbClr val="FF0000"/>
                </a:solidFill>
              </a:rPr>
              <a:t>limits access </a:t>
            </a:r>
            <a:r>
              <a:rPr lang="en-US" dirty="0" smtClean="0"/>
              <a:t>to the system to only those who need it, reducing the possibility of unauthorized edits to the files. </a:t>
            </a:r>
          </a:p>
          <a:p>
            <a:r>
              <a:rPr lang="en-US" dirty="0" smtClean="0"/>
              <a:t>Control activities over any changes to the technology help ensure that it continues to function as intended.</a:t>
            </a:r>
          </a:p>
          <a:p>
            <a:r>
              <a:rPr lang="en-US" dirty="0" smtClean="0"/>
              <a:t>Technology general controls include control activities over:</a:t>
            </a:r>
          </a:p>
          <a:p>
            <a:pPr lvl="1"/>
            <a:r>
              <a:rPr lang="en-US" dirty="0" smtClean="0"/>
              <a:t> the </a:t>
            </a:r>
            <a:r>
              <a:rPr lang="en-US" dirty="0" smtClean="0">
                <a:solidFill>
                  <a:srgbClr val="FF0000"/>
                </a:solidFill>
              </a:rPr>
              <a:t>technology infrastructure</a:t>
            </a:r>
          </a:p>
          <a:p>
            <a:pPr lvl="1"/>
            <a:r>
              <a:rPr lang="en-US" dirty="0" smtClean="0">
                <a:solidFill>
                  <a:srgbClr val="FF0000"/>
                </a:solidFill>
              </a:rPr>
              <a:t>security management</a:t>
            </a:r>
          </a:p>
          <a:p>
            <a:pPr lvl="1"/>
            <a:r>
              <a:rPr lang="en-US" dirty="0" smtClean="0"/>
              <a:t>technology </a:t>
            </a:r>
            <a:r>
              <a:rPr lang="en-US" dirty="0" smtClean="0">
                <a:solidFill>
                  <a:srgbClr val="FF0000"/>
                </a:solidFill>
              </a:rPr>
              <a:t>acquisition, development, and maintenance</a:t>
            </a:r>
            <a:r>
              <a:rPr lang="en-US" dirty="0" smtClean="0"/>
              <a:t>.</a:t>
            </a:r>
          </a:p>
          <a:p>
            <a:r>
              <a:rPr lang="en-US" dirty="0" smtClean="0"/>
              <a:t> They apply to all technology</a:t>
            </a:r>
          </a:p>
          <a:p>
            <a:pPr lvl="1"/>
            <a:r>
              <a:rPr lang="en-US" dirty="0" smtClean="0"/>
              <a:t>from information technology applications on a mainframe computer, to client/server, desktop, portable computer, and mobile device environments, to operational technology, such as plant control systems or manufacturing robotics. </a:t>
            </a:r>
          </a:p>
          <a:p>
            <a:endParaRPr lang="en-US" dirty="0" smtClean="0"/>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Infrastructure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29</a:t>
            </a:fld>
            <a:endParaRPr lang="en-US"/>
          </a:p>
        </p:txBody>
      </p:sp>
      <p:sp>
        <p:nvSpPr>
          <p:cNvPr id="5" name="Content Placeholder 4"/>
          <p:cNvSpPr>
            <a:spLocks noGrp="1"/>
          </p:cNvSpPr>
          <p:nvPr>
            <p:ph sz="quarter" idx="1"/>
          </p:nvPr>
        </p:nvSpPr>
        <p:spPr/>
        <p:txBody>
          <a:bodyPr/>
          <a:lstStyle/>
          <a:p>
            <a:r>
              <a:rPr lang="en-US" dirty="0" smtClean="0"/>
              <a:t>Networking</a:t>
            </a:r>
          </a:p>
          <a:p>
            <a:r>
              <a:rPr lang="en-US" dirty="0" smtClean="0"/>
              <a:t>Hardware</a:t>
            </a:r>
          </a:p>
          <a:p>
            <a:r>
              <a:rPr lang="en-US" dirty="0" smtClean="0"/>
              <a:t>Electricity, Cooling, etc.</a:t>
            </a:r>
          </a:p>
          <a:p>
            <a:r>
              <a:rPr lang="en-US" dirty="0" smtClean="0"/>
              <a:t>Infrastructure Changes and Risks need to be</a:t>
            </a:r>
          </a:p>
          <a:p>
            <a:pPr lvl="1"/>
            <a:r>
              <a:rPr lang="en-US" dirty="0" smtClean="0"/>
              <a:t>Tracked</a:t>
            </a:r>
          </a:p>
          <a:p>
            <a:pPr lvl="1"/>
            <a:r>
              <a:rPr lang="en-US" dirty="0" smtClean="0"/>
              <a:t> Assessed</a:t>
            </a:r>
          </a:p>
          <a:p>
            <a:pPr lvl="1"/>
            <a:r>
              <a:rPr lang="en-US" dirty="0" smtClean="0"/>
              <a:t>Respond</a:t>
            </a:r>
          </a:p>
          <a:p>
            <a:r>
              <a:rPr lang="en-US" dirty="0" smtClean="0"/>
              <a:t>Back-up and Disaster Recovery need to be in place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Requirements for reporting about</a:t>
            </a:r>
          </a:p>
          <a:p>
            <a:pPr lvl="1"/>
            <a:r>
              <a:rPr lang="en-US" dirty="0" smtClean="0"/>
              <a:t>System of Internal Controls</a:t>
            </a:r>
          </a:p>
          <a:p>
            <a:pPr lvl="2"/>
            <a:r>
              <a:rPr lang="en-US" dirty="0" smtClean="0"/>
              <a:t>Financial, and</a:t>
            </a:r>
          </a:p>
          <a:p>
            <a:pPr lvl="2"/>
            <a:r>
              <a:rPr lang="en-US" dirty="0" smtClean="0"/>
              <a:t>Operational</a:t>
            </a:r>
          </a:p>
          <a:p>
            <a:pPr lvl="1"/>
            <a:r>
              <a:rPr lang="en-US" dirty="0" smtClean="0"/>
              <a:t>Deficiencies uncovered in Controls</a:t>
            </a:r>
          </a:p>
          <a:p>
            <a:r>
              <a:rPr lang="en-US" dirty="0" smtClean="0"/>
              <a:t>In the United Kingdom</a:t>
            </a:r>
          </a:p>
          <a:p>
            <a:pPr lvl="1"/>
            <a:r>
              <a:rPr lang="en-US" dirty="0" err="1" smtClean="0"/>
              <a:t>Turnball</a:t>
            </a:r>
            <a:r>
              <a:rPr lang="en-US" dirty="0" smtClean="0"/>
              <a:t> Report</a:t>
            </a:r>
          </a:p>
          <a:p>
            <a:pPr lvl="2"/>
            <a:r>
              <a:rPr lang="en-US" dirty="0" smtClean="0"/>
              <a:t>“Companies system of internal control … will include… information and communications processes … and should include all types of controls including those of an operational and compliance nature, as well as internal financial controls”</a:t>
            </a:r>
          </a:p>
          <a:p>
            <a:pPr lvl="1"/>
            <a:r>
              <a:rPr lang="en-US" dirty="0" smtClean="0"/>
              <a:t>Combined Code</a:t>
            </a:r>
          </a:p>
          <a:p>
            <a:pPr lvl="2"/>
            <a:r>
              <a:rPr lang="en-US" dirty="0" smtClean="0"/>
              <a:t>Companies need to report on system of internal control</a:t>
            </a:r>
          </a:p>
          <a:p>
            <a:pPr lvl="2"/>
            <a:r>
              <a:rPr lang="en-US" dirty="0" smtClean="0"/>
              <a:t>Companies are not required to:</a:t>
            </a:r>
          </a:p>
          <a:p>
            <a:pPr lvl="3"/>
            <a:r>
              <a:rPr lang="en-US" dirty="0" smtClean="0"/>
              <a:t>Comply or Explain why not</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Technology Security Access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30</a:t>
            </a:fld>
            <a:endParaRPr lang="en-US"/>
          </a:p>
        </p:txBody>
      </p:sp>
      <p:sp>
        <p:nvSpPr>
          <p:cNvPr id="5" name="Content Placeholder 4"/>
          <p:cNvSpPr>
            <a:spLocks noGrp="1"/>
          </p:cNvSpPr>
          <p:nvPr>
            <p:ph sz="quarter" idx="1"/>
          </p:nvPr>
        </p:nvSpPr>
        <p:spPr/>
        <p:txBody>
          <a:bodyPr>
            <a:normAutofit/>
          </a:bodyPr>
          <a:lstStyle/>
          <a:p>
            <a:r>
              <a:rPr lang="en-US" dirty="0" smtClean="0"/>
              <a:t>Authentication Controls</a:t>
            </a:r>
          </a:p>
          <a:p>
            <a:pPr lvl="1"/>
            <a:r>
              <a:rPr lang="en-US" dirty="0" smtClean="0"/>
              <a:t>Who/What has Access to Technology</a:t>
            </a:r>
          </a:p>
          <a:p>
            <a:pPr lvl="1"/>
            <a:r>
              <a:rPr lang="en-US" dirty="0" smtClean="0"/>
              <a:t>Access Rights for:</a:t>
            </a:r>
          </a:p>
          <a:p>
            <a:pPr lvl="2"/>
            <a:r>
              <a:rPr lang="en-US" dirty="0" smtClean="0"/>
              <a:t>Data</a:t>
            </a:r>
          </a:p>
          <a:p>
            <a:pPr lvl="2"/>
            <a:r>
              <a:rPr lang="en-US" dirty="0" smtClean="0"/>
              <a:t>Network Connection</a:t>
            </a:r>
          </a:p>
          <a:p>
            <a:pPr lvl="2"/>
            <a:r>
              <a:rPr lang="en-US" dirty="0" smtClean="0"/>
              <a:t>Application</a:t>
            </a:r>
          </a:p>
          <a:p>
            <a:pPr lvl="1"/>
            <a:r>
              <a:rPr lang="en-US" dirty="0" smtClean="0"/>
              <a:t>Ensures:</a:t>
            </a:r>
          </a:p>
          <a:p>
            <a:pPr lvl="2"/>
            <a:r>
              <a:rPr lang="en-US" dirty="0" smtClean="0"/>
              <a:t>Integrity of:</a:t>
            </a:r>
          </a:p>
          <a:p>
            <a:pPr lvl="3"/>
            <a:r>
              <a:rPr lang="en-US" dirty="0" smtClean="0"/>
              <a:t>Applications</a:t>
            </a:r>
          </a:p>
          <a:p>
            <a:pPr lvl="3"/>
            <a:r>
              <a:rPr lang="en-US" dirty="0" smtClean="0"/>
              <a:t>Data</a:t>
            </a:r>
          </a:p>
          <a:p>
            <a:r>
              <a:rPr lang="en-US" dirty="0" smtClean="0"/>
              <a:t>Protect against both Internal &amp; External Access Threats</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Development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31</a:t>
            </a:fld>
            <a:endParaRPr lang="en-US"/>
          </a:p>
        </p:txBody>
      </p:sp>
      <p:sp>
        <p:nvSpPr>
          <p:cNvPr id="5" name="Content Placeholder 4"/>
          <p:cNvSpPr>
            <a:spLocks noGrp="1"/>
          </p:cNvSpPr>
          <p:nvPr>
            <p:ph sz="quarter" idx="1"/>
          </p:nvPr>
        </p:nvSpPr>
        <p:spPr/>
        <p:txBody>
          <a:bodyPr/>
          <a:lstStyle/>
          <a:p>
            <a:r>
              <a:rPr lang="en-US" dirty="0" smtClean="0"/>
              <a:t>Make use of a Development Methodology</a:t>
            </a:r>
          </a:p>
          <a:p>
            <a:pPr lvl="1"/>
            <a:r>
              <a:rPr lang="en-US" dirty="0" smtClean="0"/>
              <a:t>SDLC</a:t>
            </a:r>
          </a:p>
          <a:p>
            <a:pPr lvl="1"/>
            <a:r>
              <a:rPr lang="en-US" i="1" dirty="0" smtClean="0"/>
              <a:t>Software Security Practices</a:t>
            </a:r>
            <a:endParaRPr lang="en-US" i="1" dirty="0" smtClean="0"/>
          </a:p>
          <a:p>
            <a:pPr lvl="1"/>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3503" y="274638"/>
            <a:ext cx="8262307" cy="765552"/>
          </a:xfrm>
        </p:spPr>
        <p:txBody>
          <a:bodyPr>
            <a:normAutofit fontScale="90000"/>
          </a:bodyPr>
          <a:lstStyle/>
          <a:p>
            <a:r>
              <a:rPr lang="en-US" dirty="0" smtClean="0"/>
              <a:t>Summary of Technology Control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32</a:t>
            </a:fld>
            <a:endParaRPr lang="en-US"/>
          </a:p>
        </p:txBody>
      </p:sp>
      <p:sp>
        <p:nvSpPr>
          <p:cNvPr id="5" name="Content Placeholder 4"/>
          <p:cNvSpPr>
            <a:spLocks noGrp="1"/>
          </p:cNvSpPr>
          <p:nvPr>
            <p:ph sz="quarter" idx="1"/>
          </p:nvPr>
        </p:nvSpPr>
        <p:spPr>
          <a:xfrm>
            <a:off x="146305" y="1447800"/>
            <a:ext cx="8719506" cy="4743450"/>
          </a:xfrm>
        </p:spPr>
        <p:txBody>
          <a:bodyPr>
            <a:normAutofit fontScale="85000" lnSpcReduction="10000"/>
          </a:bodyPr>
          <a:lstStyle/>
          <a:p>
            <a:pPr marL="514350" indent="-514350">
              <a:buFont typeface="+mj-lt"/>
              <a:buAutoNum type="arabicPeriod"/>
            </a:pPr>
            <a:r>
              <a:rPr lang="en-US" dirty="0" smtClean="0"/>
              <a:t>Determines Dependency between the Use of Technology in Business Processes and Technology General Controls</a:t>
            </a:r>
          </a:p>
          <a:p>
            <a:pPr lvl="2"/>
            <a:r>
              <a:rPr lang="en-US" dirty="0" smtClean="0"/>
              <a:t>Management understands and determines the dependency and linkage between business processes, automated control activities, and technology general controls. </a:t>
            </a:r>
          </a:p>
          <a:p>
            <a:pPr marL="514350" indent="-514350">
              <a:buFont typeface="+mj-lt"/>
              <a:buAutoNum type="arabicPeriod"/>
            </a:pPr>
            <a:r>
              <a:rPr lang="en-US" dirty="0" smtClean="0"/>
              <a:t>Establishes Relevant Technology Infrastructure Control Activities</a:t>
            </a:r>
          </a:p>
          <a:p>
            <a:pPr lvl="2"/>
            <a:r>
              <a:rPr lang="en-US" dirty="0" smtClean="0"/>
              <a:t>Management selects and develops control activities over the technology infrastructure, which are designed and implemented to help ensure the completeness, accuracy, and availability of technology processing.</a:t>
            </a:r>
          </a:p>
          <a:p>
            <a:pPr marL="514350" indent="-514350">
              <a:buFont typeface="+mj-lt"/>
              <a:buAutoNum type="arabicPeriod"/>
            </a:pPr>
            <a:r>
              <a:rPr lang="en-US" dirty="0" smtClean="0"/>
              <a:t>Establishes Relevant Security Management Process Control Activities</a:t>
            </a:r>
          </a:p>
          <a:p>
            <a:pPr lvl="2"/>
            <a:r>
              <a:rPr lang="en-US" dirty="0" smtClean="0"/>
              <a:t>Management selects and develops control activities that are designed and implemented to restrict technology access rights to authorized users commensurate with their job responsibilities and to protect the entity’s assets from external threats. </a:t>
            </a:r>
          </a:p>
          <a:p>
            <a:pPr marL="514350" indent="-514350">
              <a:buFont typeface="+mj-lt"/>
              <a:buAutoNum type="arabicPeriod"/>
            </a:pPr>
            <a:r>
              <a:rPr lang="en-US" dirty="0" smtClean="0"/>
              <a:t>Establishes Relevant Technology Acquisition, Development, and Maintenance Process Control Activities</a:t>
            </a:r>
          </a:p>
          <a:p>
            <a:pPr lvl="2"/>
            <a:r>
              <a:rPr lang="en-US" dirty="0" smtClean="0"/>
              <a:t>Management selects and develops control activities over the acquisition, development, and maintenance of technology and its infrastructure to achieve management’s objectives. </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&amp; Communication</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33</a:t>
            </a:fld>
            <a:endParaRPr lang="en-US"/>
          </a:p>
        </p:txBody>
      </p:sp>
      <p:sp>
        <p:nvSpPr>
          <p:cNvPr id="5" name="Content Placeholder 4"/>
          <p:cNvSpPr>
            <a:spLocks noGrp="1"/>
          </p:cNvSpPr>
          <p:nvPr>
            <p:ph sz="quarter" idx="1"/>
          </p:nvPr>
        </p:nvSpPr>
        <p:spPr/>
        <p:txBody>
          <a:bodyPr/>
          <a:lstStyle/>
          <a:p>
            <a:pPr marL="514350" indent="-514350">
              <a:buFont typeface="+mj-lt"/>
              <a:buAutoNum type="arabicPeriod"/>
            </a:pPr>
            <a:r>
              <a:rPr lang="en-US" dirty="0"/>
              <a:t>The organization obtains or generates and uses relevant, quality information to support the functioning of other components of internal control. </a:t>
            </a:r>
          </a:p>
          <a:p>
            <a:pPr marL="514350" indent="-514350">
              <a:buFont typeface="+mj-lt"/>
              <a:buAutoNum type="arabicPeriod"/>
            </a:pPr>
            <a:r>
              <a:rPr lang="en-US" dirty="0"/>
              <a:t>The organization internally communicates information, including objectives and responsibilities for internal control, necessary to support the functioning of other components of internal control. </a:t>
            </a:r>
          </a:p>
          <a:p>
            <a:pPr marL="514350" indent="-514350">
              <a:buFont typeface="+mj-lt"/>
              <a:buAutoNum type="arabicPeriod"/>
            </a:pPr>
            <a:r>
              <a:rPr lang="en-US" dirty="0"/>
              <a:t>The organization communicates with external parties regarding matters affecting the functioning of other components of internal control</a:t>
            </a:r>
            <a:r>
              <a:rPr lang="en-US" dirty="0" smtClean="0"/>
              <a:t>.</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55862446"/>
      </p:ext>
    </p:extLst>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&amp; Communication Attribute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34</a:t>
            </a:fld>
            <a:endParaRPr lang="en-US"/>
          </a:p>
        </p:txBody>
      </p:sp>
      <p:sp>
        <p:nvSpPr>
          <p:cNvPr id="7" name="Content Placeholder 6"/>
          <p:cNvSpPr>
            <a:spLocks noGrp="1"/>
          </p:cNvSpPr>
          <p:nvPr>
            <p:ph sz="quarter" idx="1"/>
          </p:nvPr>
        </p:nvSpPr>
        <p:spPr/>
        <p:txBody>
          <a:bodyPr/>
          <a:lstStyle/>
          <a:p>
            <a:r>
              <a:rPr lang="en-US" dirty="0" smtClean="0"/>
              <a:t>Maintains Quality Throughout Processing</a:t>
            </a:r>
          </a:p>
          <a:p>
            <a:pPr lvl="1"/>
            <a:r>
              <a:rPr lang="en-US" dirty="0" smtClean="0"/>
              <a:t>Information systems produce information that is timely, current, accurate, complete, accessible, protected and verifiable and retained.</a:t>
            </a:r>
          </a:p>
          <a:p>
            <a:pPr lvl="1"/>
            <a:r>
              <a:rPr lang="en-US" dirty="0" smtClean="0"/>
              <a:t>Information is reviewed to assess its relevance in supporting internal control components.</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35</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16000" y="933450"/>
            <a:ext cx="7112000" cy="49911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36</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11681" y="2095499"/>
            <a:ext cx="7287987" cy="3924301"/>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Activities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37</a:t>
            </a:fld>
            <a:endParaRPr lang="en-US"/>
          </a:p>
        </p:txBody>
      </p:sp>
      <p:sp>
        <p:nvSpPr>
          <p:cNvPr id="5" name="Content Placeholder 4"/>
          <p:cNvSpPr>
            <a:spLocks noGrp="1"/>
          </p:cNvSpPr>
          <p:nvPr>
            <p:ph sz="quarter" idx="1"/>
          </p:nvPr>
        </p:nvSpPr>
        <p:spPr/>
        <p:txBody>
          <a:bodyPr/>
          <a:lstStyle/>
          <a:p>
            <a:pPr marL="514350" indent="-514350">
              <a:buFont typeface="+mj-lt"/>
              <a:buAutoNum type="arabicPeriod"/>
            </a:pPr>
            <a:r>
              <a:rPr lang="en-US" dirty="0"/>
              <a:t>The organization selects, develops, and performs ongoing and/or separate </a:t>
            </a:r>
            <a:r>
              <a:rPr lang="en-US" dirty="0" smtClean="0"/>
              <a:t>evaluations </a:t>
            </a:r>
            <a:r>
              <a:rPr lang="en-US" dirty="0"/>
              <a:t>to ascertain whether the components of internal control are present and functioning. </a:t>
            </a:r>
          </a:p>
          <a:p>
            <a:pPr marL="514350" indent="-514350">
              <a:buFont typeface="+mj-lt"/>
              <a:buAutoNum type="arabicPeriod"/>
            </a:pPr>
            <a:r>
              <a:rPr lang="en-US" dirty="0"/>
              <a:t>The organization evaluates and communicates internal control deficiencies in a timely manner to those parties responsible for taking corrective action, including senior management and the board of directors, as appropriate. </a:t>
            </a:r>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989037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Attribute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38</a:t>
            </a:fld>
            <a:endParaRPr lang="en-US"/>
          </a:p>
        </p:txBody>
      </p:sp>
      <p:sp>
        <p:nvSpPr>
          <p:cNvPr id="5" name="Content Placeholder 4"/>
          <p:cNvSpPr>
            <a:spLocks noGrp="1"/>
          </p:cNvSpPr>
          <p:nvPr>
            <p:ph sz="quarter" idx="1"/>
          </p:nvPr>
        </p:nvSpPr>
        <p:spPr/>
        <p:txBody>
          <a:bodyPr/>
          <a:lstStyle/>
          <a:p>
            <a:r>
              <a:rPr lang="en-US" dirty="0" smtClean="0"/>
              <a:t>Uses Knowledgeable Personnel</a:t>
            </a:r>
          </a:p>
          <a:p>
            <a:pPr lvl="1"/>
            <a:r>
              <a:rPr lang="en-US" dirty="0" smtClean="0"/>
              <a:t>Evaluators performing ongoing and separate evaluations have sufficient knowledge to understand what is being evaluated. </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39</a:t>
            </a:fld>
            <a:endParaRPr lang="en-US"/>
          </a:p>
        </p:txBody>
      </p:sp>
      <p:sp>
        <p:nvSpPr>
          <p:cNvPr id="5" name="Content Placeholder 4"/>
          <p:cNvSpPr>
            <a:spLocks noGrp="1"/>
          </p:cNvSpPr>
          <p:nvPr>
            <p:ph sz="quarter" idx="1"/>
          </p:nvPr>
        </p:nvSpPr>
        <p:spPr>
          <a:xfrm>
            <a:off x="244694" y="1447800"/>
            <a:ext cx="8442106" cy="4572000"/>
          </a:xfrm>
        </p:spPr>
        <p:txBody>
          <a:bodyPr>
            <a:normAutofit fontScale="85000" lnSpcReduction="10000"/>
          </a:bodyPr>
          <a:lstStyle/>
          <a:p>
            <a:r>
              <a:rPr lang="en-US" dirty="0"/>
              <a:t>This </a:t>
            </a:r>
            <a:r>
              <a:rPr lang="en-US" i="1" dirty="0"/>
              <a:t>Framework </a:t>
            </a:r>
            <a:r>
              <a:rPr lang="en-US" dirty="0"/>
              <a:t>uses the term “technology” to refer to all computerized systems, including software applications running on a computer and operational control systems. </a:t>
            </a:r>
          </a:p>
          <a:p>
            <a:r>
              <a:rPr lang="en-US" dirty="0"/>
              <a:t>Technology enables organizations to process high volumes of transactions, transform data into information to support sound </a:t>
            </a:r>
            <a:r>
              <a:rPr lang="en-US" dirty="0" smtClean="0"/>
              <a:t>decision </a:t>
            </a:r>
            <a:r>
              <a:rPr lang="en-US" dirty="0"/>
              <a:t>making, share information efficiently across the entity and with business partners, and secure confidential information from inappropriate use. In addition, technology can allow an entity to share operational and performance data with the public</a:t>
            </a:r>
            <a:r>
              <a:rPr lang="en-US" dirty="0" smtClean="0"/>
              <a:t>.</a:t>
            </a:r>
          </a:p>
          <a:p>
            <a:r>
              <a:rPr lang="en-US" b="1" dirty="0">
                <a:solidFill>
                  <a:srgbClr val="FF0000"/>
                </a:solidFill>
              </a:rPr>
              <a:t>The principles presented in this </a:t>
            </a:r>
            <a:r>
              <a:rPr lang="en-US" b="1" i="1" dirty="0">
                <a:solidFill>
                  <a:srgbClr val="FF0000"/>
                </a:solidFill>
              </a:rPr>
              <a:t>Framework </a:t>
            </a:r>
            <a:r>
              <a:rPr lang="en-US" b="1" dirty="0">
                <a:solidFill>
                  <a:srgbClr val="FF0000"/>
                </a:solidFill>
              </a:rPr>
              <a:t>do not change with the application of </a:t>
            </a:r>
            <a:r>
              <a:rPr lang="en-US" b="1" dirty="0" smtClean="0">
                <a:solidFill>
                  <a:srgbClr val="FF0000"/>
                </a:solidFill>
              </a:rPr>
              <a:t>technology</a:t>
            </a:r>
            <a:r>
              <a:rPr lang="en-US" b="1" dirty="0">
                <a:solidFill>
                  <a:srgbClr val="FF0000"/>
                </a:solidFill>
              </a:rPr>
              <a:t>. This is not to say that technology does not change the internal control </a:t>
            </a:r>
            <a:r>
              <a:rPr lang="en-US" b="1" dirty="0" smtClean="0">
                <a:solidFill>
                  <a:srgbClr val="FF0000"/>
                </a:solidFill>
              </a:rPr>
              <a:t>landscape</a:t>
            </a:r>
            <a:r>
              <a:rPr lang="en-US" b="1" dirty="0">
                <a:solidFill>
                  <a:srgbClr val="FF0000"/>
                </a:solidFill>
              </a:rPr>
              <a:t>. Certainly it affects how an entity implements the components of internal control, such as the greater availability of information and the use of automated procedures, but the principles remain the same. </a:t>
            </a:r>
          </a:p>
          <a:p>
            <a:endParaRPr lang="en-US" dirty="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83913531"/>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Sarbanes-Oxley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a:t>
            </a:fld>
            <a:endParaRPr lang="en-US"/>
          </a:p>
        </p:txBody>
      </p:sp>
      <p:graphicFrame>
        <p:nvGraphicFramePr>
          <p:cNvPr id="6" name="Content Placeholder 5"/>
          <p:cNvGraphicFramePr>
            <a:graphicFrameLocks noGrp="1"/>
          </p:cNvGraphicFramePr>
          <p:nvPr>
            <p:ph sz="quarter" idx="1"/>
          </p:nvPr>
        </p:nvGraphicFramePr>
        <p:xfrm>
          <a:off x="914400" y="1447800"/>
          <a:ext cx="7772400" cy="3571239"/>
        </p:xfrm>
        <a:graphic>
          <a:graphicData uri="http://schemas.openxmlformats.org/drawingml/2006/table">
            <a:tbl>
              <a:tblPr firstRow="1" bandRow="1">
                <a:tableStyleId>{5C22544A-7EE6-4342-B048-85BDC9FD1C3A}</a:tableStyleId>
              </a:tblPr>
              <a:tblGrid>
                <a:gridCol w="1943100"/>
                <a:gridCol w="1943100"/>
                <a:gridCol w="1943100"/>
                <a:gridCol w="1943100"/>
              </a:tblGrid>
              <a:tr h="370840">
                <a:tc>
                  <a:txBody>
                    <a:bodyPr/>
                    <a:lstStyle/>
                    <a:p>
                      <a:endParaRPr lang="en-US" dirty="0"/>
                    </a:p>
                  </a:txBody>
                  <a:tcPr/>
                </a:tc>
                <a:tc>
                  <a:txBody>
                    <a:bodyPr/>
                    <a:lstStyle/>
                    <a:p>
                      <a:pPr algn="ctr"/>
                      <a:r>
                        <a:rPr lang="en-US" dirty="0" smtClean="0"/>
                        <a:t>302</a:t>
                      </a:r>
                      <a:endParaRPr lang="en-US" dirty="0"/>
                    </a:p>
                  </a:txBody>
                  <a:tcPr/>
                </a:tc>
                <a:tc>
                  <a:txBody>
                    <a:bodyPr/>
                    <a:lstStyle/>
                    <a:p>
                      <a:pPr algn="ctr"/>
                      <a:r>
                        <a:rPr lang="en-US" dirty="0" smtClean="0"/>
                        <a:t>404</a:t>
                      </a:r>
                      <a:endParaRPr lang="en-US" dirty="0"/>
                    </a:p>
                  </a:txBody>
                  <a:tcPr/>
                </a:tc>
                <a:tc>
                  <a:txBody>
                    <a:bodyPr/>
                    <a:lstStyle/>
                    <a:p>
                      <a:pPr algn="ctr"/>
                      <a:r>
                        <a:rPr lang="en-US" dirty="0" smtClean="0"/>
                        <a:t>409</a:t>
                      </a:r>
                      <a:endParaRPr lang="en-US" dirty="0"/>
                    </a:p>
                  </a:txBody>
                  <a:tcPr/>
                </a:tc>
              </a:tr>
              <a:tr h="370840">
                <a:tc>
                  <a:txBody>
                    <a:bodyPr/>
                    <a:lstStyle/>
                    <a:p>
                      <a:r>
                        <a:rPr lang="en-US" dirty="0" smtClean="0"/>
                        <a:t>Requirement</a:t>
                      </a:r>
                      <a:endParaRPr lang="en-US" dirty="0"/>
                    </a:p>
                  </a:txBody>
                  <a:tcPr/>
                </a:tc>
                <a:tc>
                  <a:txBody>
                    <a:bodyPr/>
                    <a:lstStyle/>
                    <a:p>
                      <a:pPr>
                        <a:buFont typeface="Arial"/>
                        <a:buChar char="•"/>
                      </a:pPr>
                      <a:r>
                        <a:rPr lang="en-US" dirty="0" smtClean="0"/>
                        <a:t>Quarterly Certification</a:t>
                      </a:r>
                      <a:r>
                        <a:rPr lang="en-US" baseline="0" dirty="0" smtClean="0"/>
                        <a:t> of financial reports</a:t>
                      </a:r>
                    </a:p>
                    <a:p>
                      <a:pPr>
                        <a:buFont typeface="Arial"/>
                        <a:buChar char="•"/>
                      </a:pPr>
                      <a:r>
                        <a:rPr lang="en-US" baseline="0" dirty="0" smtClean="0"/>
                        <a:t>Disclosure of known control deficiencies</a:t>
                      </a:r>
                    </a:p>
                    <a:p>
                      <a:pPr>
                        <a:buFont typeface="Arial"/>
                        <a:buChar char="•"/>
                      </a:pPr>
                      <a:r>
                        <a:rPr lang="en-US" baseline="0" dirty="0" smtClean="0"/>
                        <a:t>Disclosure of acts of fraud</a:t>
                      </a:r>
                    </a:p>
                  </a:txBody>
                  <a:tcPr/>
                </a:tc>
                <a:tc>
                  <a:txBody>
                    <a:bodyPr/>
                    <a:lstStyle/>
                    <a:p>
                      <a:pPr>
                        <a:buFont typeface="Arial"/>
                        <a:buChar char="•"/>
                      </a:pPr>
                      <a:r>
                        <a:rPr lang="en-US" dirty="0" smtClean="0"/>
                        <a:t>Mgmt annual certification</a:t>
                      </a:r>
                      <a:r>
                        <a:rPr lang="en-US" baseline="0" dirty="0" smtClean="0"/>
                        <a:t> of Internal Controls</a:t>
                      </a:r>
                    </a:p>
                    <a:p>
                      <a:pPr>
                        <a:buFont typeface="Arial"/>
                        <a:buChar char="•"/>
                      </a:pPr>
                      <a:r>
                        <a:rPr lang="en-US" baseline="0" dirty="0" smtClean="0"/>
                        <a:t>Independent attestation report</a:t>
                      </a:r>
                    </a:p>
                    <a:p>
                      <a:pPr>
                        <a:buFont typeface="Arial"/>
                        <a:buChar char="•"/>
                      </a:pPr>
                      <a:r>
                        <a:rPr lang="en-US" baseline="0" dirty="0" smtClean="0"/>
                        <a:t>Quarterly reviews/updates of changes</a:t>
                      </a:r>
                      <a:endParaRPr lang="en-US" dirty="0"/>
                    </a:p>
                  </a:txBody>
                  <a:tcPr/>
                </a:tc>
                <a:tc>
                  <a:txBody>
                    <a:bodyPr/>
                    <a:lstStyle/>
                    <a:p>
                      <a:pPr>
                        <a:buFont typeface="Arial"/>
                        <a:buChar char="•"/>
                      </a:pPr>
                      <a:r>
                        <a:rPr lang="en-US" dirty="0" smtClean="0"/>
                        <a:t>Monitor operational</a:t>
                      </a:r>
                      <a:r>
                        <a:rPr lang="en-US" baseline="0" dirty="0" smtClean="0"/>
                        <a:t> risk</a:t>
                      </a:r>
                    </a:p>
                    <a:p>
                      <a:pPr>
                        <a:buFont typeface="Arial"/>
                        <a:buChar char="•"/>
                      </a:pPr>
                      <a:r>
                        <a:rPr lang="en-US" baseline="0" dirty="0" smtClean="0"/>
                        <a:t>Material event reporting</a:t>
                      </a:r>
                    </a:p>
                    <a:p>
                      <a:pPr>
                        <a:buFont typeface="Arial"/>
                        <a:buChar char="•"/>
                      </a:pPr>
                      <a:r>
                        <a:rPr lang="en-US" dirty="0" smtClean="0"/>
                        <a:t>4 days</a:t>
                      </a:r>
                      <a:r>
                        <a:rPr lang="en-US" baseline="0" dirty="0" smtClean="0"/>
                        <a:t> to file report</a:t>
                      </a:r>
                      <a:endParaRPr lang="en-US" dirty="0"/>
                    </a:p>
                  </a:txBody>
                  <a:tcPr/>
                </a:tc>
              </a:tr>
              <a:tr h="370840">
                <a:tc>
                  <a:txBody>
                    <a:bodyPr/>
                    <a:lstStyle/>
                    <a:p>
                      <a:r>
                        <a:rPr lang="en-US" dirty="0" smtClean="0"/>
                        <a:t>Responsibility</a:t>
                      </a:r>
                      <a:endParaRPr lang="en-US" dirty="0"/>
                    </a:p>
                  </a:txBody>
                  <a:tcPr/>
                </a:tc>
                <a:tc>
                  <a:txBody>
                    <a:bodyPr/>
                    <a:lstStyle/>
                    <a:p>
                      <a:pPr>
                        <a:buFont typeface="Arial"/>
                        <a:buChar char="•"/>
                      </a:pPr>
                      <a:r>
                        <a:rPr lang="en-US" baseline="0" dirty="0" smtClean="0"/>
                        <a:t>CEO</a:t>
                      </a:r>
                    </a:p>
                    <a:p>
                      <a:pPr>
                        <a:buFont typeface="Arial"/>
                        <a:buChar char="•"/>
                      </a:pPr>
                      <a:r>
                        <a:rPr lang="en-US" baseline="0" dirty="0" smtClean="0"/>
                        <a:t>CFO</a:t>
                      </a:r>
                    </a:p>
                  </a:txBody>
                  <a:tcPr/>
                </a:tc>
                <a:tc>
                  <a:txBody>
                    <a:bodyPr/>
                    <a:lstStyle/>
                    <a:p>
                      <a:pPr>
                        <a:buFont typeface="Arial"/>
                        <a:buChar char="•"/>
                      </a:pPr>
                      <a:r>
                        <a:rPr lang="en-US" dirty="0" smtClean="0"/>
                        <a:t>Management</a:t>
                      </a:r>
                    </a:p>
                    <a:p>
                      <a:pPr>
                        <a:buFont typeface="Arial"/>
                        <a:buChar char="•"/>
                      </a:pPr>
                      <a:r>
                        <a:rPr lang="en-US" dirty="0" smtClean="0"/>
                        <a:t>Independent</a:t>
                      </a:r>
                      <a:r>
                        <a:rPr lang="en-US" baseline="0" dirty="0" smtClean="0"/>
                        <a:t> Accountant/Auditor</a:t>
                      </a:r>
                      <a:endParaRPr lang="en-US" dirty="0"/>
                    </a:p>
                  </a:txBody>
                  <a:tcPr/>
                </a:tc>
                <a:tc>
                  <a:txBody>
                    <a:bodyPr/>
                    <a:lstStyle/>
                    <a:p>
                      <a:pPr>
                        <a:buFont typeface="Arial"/>
                        <a:buChar char="•"/>
                      </a:pPr>
                      <a:r>
                        <a:rPr lang="en-US" dirty="0" smtClean="0"/>
                        <a:t>Management</a:t>
                      </a:r>
                    </a:p>
                    <a:p>
                      <a:pPr>
                        <a:buFont typeface="Arial"/>
                        <a:buChar char="•"/>
                      </a:pPr>
                      <a:r>
                        <a:rPr lang="en-US" dirty="0" smtClean="0"/>
                        <a:t>Independent</a:t>
                      </a:r>
                      <a:r>
                        <a:rPr lang="en-US" baseline="0" dirty="0" smtClean="0"/>
                        <a:t> Accountant/Auditor</a:t>
                      </a:r>
                      <a:endParaRPr lang="en-US" dirty="0"/>
                    </a:p>
                  </a:txBody>
                  <a:tcPr/>
                </a:tc>
              </a:tr>
            </a:tbl>
          </a:graphicData>
        </a:graphic>
      </p:graphicFrame>
      <p:sp>
        <p:nvSpPr>
          <p:cNvPr id="7" name="TextBox 6"/>
          <p:cNvSpPr txBox="1"/>
          <p:nvPr/>
        </p:nvSpPr>
        <p:spPr>
          <a:xfrm>
            <a:off x="603504" y="5442857"/>
            <a:ext cx="7981672" cy="646331"/>
          </a:xfrm>
          <a:prstGeom prst="rect">
            <a:avLst/>
          </a:prstGeom>
          <a:noFill/>
        </p:spPr>
        <p:txBody>
          <a:bodyPr wrap="none" rtlCol="0">
            <a:spAutoFit/>
          </a:bodyPr>
          <a:lstStyle/>
          <a:p>
            <a:r>
              <a:rPr lang="en-US" dirty="0" smtClean="0"/>
              <a:t>SEC Mandated use of an Internal Control Framework that has been created by an organization</a:t>
            </a:r>
          </a:p>
          <a:p>
            <a:r>
              <a:rPr lang="en-US" dirty="0" smtClean="0"/>
              <a:t>that developed the framework through: due process and public comment.</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Objectives, Components &amp; Entity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40</a:t>
            </a:fld>
            <a:endParaRPr lang="en-US"/>
          </a:p>
        </p:txBody>
      </p:sp>
      <p:pic>
        <p:nvPicPr>
          <p:cNvPr id="8" name="Picture 7"/>
          <p:cNvPicPr>
            <a:picLocks noChangeAspect="1"/>
          </p:cNvPicPr>
          <p:nvPr/>
        </p:nvPicPr>
        <p:blipFill>
          <a:blip r:embed="rId2"/>
          <a:stretch>
            <a:fillRect/>
          </a:stretch>
        </p:blipFill>
        <p:spPr>
          <a:xfrm>
            <a:off x="2260511" y="1501943"/>
            <a:ext cx="4264675" cy="4193989"/>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413338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But How to Implement COSO?</a:t>
            </a:r>
            <a:endParaRPr lang="en-US" dirty="0"/>
          </a:p>
        </p:txBody>
      </p:sp>
      <p:sp>
        <p:nvSpPr>
          <p:cNvPr id="6" name="Text Placeholder 5"/>
          <p:cNvSpPr>
            <a:spLocks noGrp="1"/>
          </p:cNvSpPr>
          <p:nvPr>
            <p:ph type="body" idx="1"/>
          </p:nvPr>
        </p:nvSpPr>
        <p:spPr/>
        <p:txBody>
          <a:bodyPr/>
          <a:lstStyle/>
          <a:p>
            <a:r>
              <a:rPr lang="en-US" dirty="0" smtClean="0"/>
              <a:t>How to test that companies are meeting COSO requirements?</a:t>
            </a:r>
          </a:p>
          <a:p>
            <a:r>
              <a:rPr lang="en-US" dirty="0" smtClean="0"/>
              <a:t>What framework should be used?</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Enterprise Risk Management (2004)</a:t>
            </a:r>
            <a:endParaRPr lang="en-US" dirty="0"/>
          </a:p>
        </p:txBody>
      </p:sp>
      <p:sp>
        <p:nvSpPr>
          <p:cNvPr id="4" name="Title 3"/>
          <p:cNvSpPr>
            <a:spLocks noGrp="1"/>
          </p:cNvSpPr>
          <p:nvPr>
            <p:ph type="ctrTitle"/>
          </p:nvPr>
        </p:nvSpPr>
        <p:spPr/>
        <p:txBody>
          <a:bodyPr/>
          <a:lstStyle/>
          <a:p>
            <a:r>
              <a:rPr lang="en-US" dirty="0" smtClean="0"/>
              <a:t>COSO</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COSO – ERM (2004)</a:t>
            </a:r>
            <a:endParaRPr lang="en-US" dirty="0"/>
          </a:p>
        </p:txBody>
      </p:sp>
      <p:sp>
        <p:nvSpPr>
          <p:cNvPr id="7" name="Content Placeholder 6"/>
          <p:cNvSpPr>
            <a:spLocks noGrp="1"/>
          </p:cNvSpPr>
          <p:nvPr>
            <p:ph sz="quarter" idx="1"/>
          </p:nvPr>
        </p:nvSpPr>
        <p:spPr>
          <a:xfrm>
            <a:off x="313957" y="1417639"/>
            <a:ext cx="8615981" cy="5174602"/>
          </a:xfrm>
        </p:spPr>
        <p:txBody>
          <a:bodyPr>
            <a:normAutofit fontScale="92500" lnSpcReduction="20000"/>
          </a:bodyPr>
          <a:lstStyle/>
          <a:p>
            <a:r>
              <a:rPr lang="en-US" sz="2588" dirty="0" smtClean="0"/>
              <a:t>“Enterprise risk management is a process, effected by an entity’s board of directors, management and other personnel, applied in strategy setting and across the enterprise, designed to identify potential events that may affect the entity, and manage risk to be within its risk appetite, to provide reasonable assurance regarding the achievement of entity objectives.”</a:t>
            </a:r>
          </a:p>
          <a:p>
            <a:endParaRPr lang="en-US" dirty="0" smtClean="0"/>
          </a:p>
          <a:p>
            <a:pPr lvl="1"/>
            <a:r>
              <a:rPr lang="en-US" dirty="0" smtClean="0"/>
              <a:t>Understand the entity’s risk philosophy and concur with the entity’s risk appetite.</a:t>
            </a:r>
          </a:p>
          <a:p>
            <a:pPr lvl="1"/>
            <a:r>
              <a:rPr lang="en-US" dirty="0" smtClean="0"/>
              <a:t>Know the extent to which management has established effective ERM of the organization.</a:t>
            </a:r>
          </a:p>
          <a:p>
            <a:pPr lvl="2"/>
            <a:r>
              <a:rPr lang="en-US" dirty="0" smtClean="0"/>
              <a:t>identifying, assessing, and managing risk</a:t>
            </a:r>
          </a:p>
          <a:p>
            <a:pPr lvl="1"/>
            <a:r>
              <a:rPr lang="en-US" dirty="0" smtClean="0"/>
              <a:t>Review the entity’s portfolio of risk and consider it against the entity’s risk appetite. </a:t>
            </a:r>
          </a:p>
          <a:p>
            <a:pPr lvl="1"/>
            <a:r>
              <a:rPr lang="en-US" dirty="0" smtClean="0"/>
              <a:t>Be apprised of the most significant risks and whether management is responding appropriately.</a:t>
            </a:r>
            <a:br>
              <a:rPr lang="en-US" dirty="0" smtClean="0"/>
            </a:br>
            <a:endParaRPr lang="en-US" dirty="0" smtClean="0"/>
          </a:p>
          <a:p>
            <a:endParaRPr lang="en-US" dirty="0" smtClean="0"/>
          </a:p>
        </p:txBody>
      </p:sp>
      <p:sp>
        <p:nvSpPr>
          <p:cNvPr id="5" name="Date Placeholder 4"/>
          <p:cNvSpPr>
            <a:spLocks noGrp="1"/>
          </p:cNvSpPr>
          <p:nvPr>
            <p:ph type="dt" sz="half" idx="10"/>
          </p:nvPr>
        </p:nvSpPr>
        <p:spPr/>
        <p:txBody>
          <a:bodyPr/>
          <a:lstStyle/>
          <a:p>
            <a:fld id="{C48AECD3-96E9-AA48-9E51-B31441CFB251}" type="datetime1">
              <a:rPr lang="en-US" smtClean="0"/>
              <a:pPr/>
              <a:t>4/11/13</a:t>
            </a:fld>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 The Why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44</a:t>
            </a:fld>
            <a:endParaRPr lang="en-US"/>
          </a:p>
        </p:txBody>
      </p:sp>
      <p:sp>
        <p:nvSpPr>
          <p:cNvPr id="5" name="Content Placeholder 4"/>
          <p:cNvSpPr>
            <a:spLocks noGrp="1"/>
          </p:cNvSpPr>
          <p:nvPr>
            <p:ph sz="quarter" idx="1"/>
          </p:nvPr>
        </p:nvSpPr>
        <p:spPr/>
        <p:txBody>
          <a:bodyPr/>
          <a:lstStyle/>
          <a:p>
            <a:r>
              <a:rPr lang="en-US" dirty="0" smtClean="0"/>
              <a:t>All organizations exist to increase shareholder value</a:t>
            </a:r>
          </a:p>
          <a:p>
            <a:r>
              <a:rPr lang="en-US" dirty="0" smtClean="0"/>
              <a:t>All organizations face risk in maximizing shareholder value</a:t>
            </a:r>
          </a:p>
          <a:p>
            <a:pPr lvl="1"/>
            <a:r>
              <a:rPr lang="en-US" dirty="0" smtClean="0"/>
              <a:t>How much uncertainty is acceptable?</a:t>
            </a:r>
          </a:p>
          <a:p>
            <a:pPr lvl="1"/>
            <a:r>
              <a:rPr lang="en-US" dirty="0" smtClean="0"/>
              <a:t>What uncertainties may represent opportunities?</a:t>
            </a:r>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45</a:t>
            </a:fld>
            <a:endParaRPr lang="en-US"/>
          </a:p>
        </p:txBody>
      </p:sp>
      <p:sp>
        <p:nvSpPr>
          <p:cNvPr id="5" name="Content Placeholder 4"/>
          <p:cNvSpPr>
            <a:spLocks noGrp="1"/>
          </p:cNvSpPr>
          <p:nvPr>
            <p:ph sz="quarter" idx="1"/>
          </p:nvPr>
        </p:nvSpPr>
        <p:spPr/>
        <p:txBody>
          <a:bodyPr>
            <a:normAutofit fontScale="70000" lnSpcReduction="20000"/>
          </a:bodyPr>
          <a:lstStyle/>
          <a:p>
            <a:r>
              <a:rPr lang="en-US" dirty="0" smtClean="0"/>
              <a:t>Aligning risk appetite and strategy</a:t>
            </a:r>
          </a:p>
          <a:p>
            <a:pPr lvl="1"/>
            <a:r>
              <a:rPr lang="en-US" dirty="0" smtClean="0"/>
              <a:t>Management considers the entity’s risk appetite in evaluating strategic alternatives, setting related objectives, and developing mechanisms to manage related risks. </a:t>
            </a:r>
          </a:p>
          <a:p>
            <a:r>
              <a:rPr lang="en-US" dirty="0" smtClean="0"/>
              <a:t>Enhancing risk response decisions</a:t>
            </a:r>
          </a:p>
          <a:p>
            <a:pPr lvl="1"/>
            <a:r>
              <a:rPr lang="en-US" dirty="0" smtClean="0"/>
              <a:t>risk avoidance, reduction, sharing, and acceptance. </a:t>
            </a:r>
          </a:p>
          <a:p>
            <a:r>
              <a:rPr lang="en-US" dirty="0" smtClean="0"/>
              <a:t>Reducing operational surprises and losses</a:t>
            </a:r>
          </a:p>
          <a:p>
            <a:pPr lvl="1"/>
            <a:r>
              <a:rPr lang="en-US" dirty="0" smtClean="0"/>
              <a:t>Entities gain enhanced capability to identify potential events and establish responses, reducing surprises and associated costs or losses. </a:t>
            </a:r>
          </a:p>
          <a:p>
            <a:r>
              <a:rPr lang="en-US" dirty="0" smtClean="0"/>
              <a:t>Identifying and managing multiple and cross-enterprise risks</a:t>
            </a:r>
          </a:p>
          <a:p>
            <a:pPr lvl="1"/>
            <a:r>
              <a:rPr lang="en-US" dirty="0" smtClean="0"/>
              <a:t>facilitates effective response to the interrelated impacts, and integrated responses to multiple risks. </a:t>
            </a:r>
          </a:p>
          <a:p>
            <a:r>
              <a:rPr lang="en-US" dirty="0" smtClean="0"/>
              <a:t>Seizing opportunities</a:t>
            </a:r>
          </a:p>
          <a:p>
            <a:pPr lvl="1"/>
            <a:r>
              <a:rPr lang="en-US" dirty="0" smtClean="0"/>
              <a:t>management is positioned to identify and proactively realize opportunities. </a:t>
            </a:r>
          </a:p>
          <a:p>
            <a:r>
              <a:rPr lang="en-US" dirty="0" smtClean="0"/>
              <a:t>Improving deployment of capital</a:t>
            </a:r>
          </a:p>
          <a:p>
            <a:pPr lvl="1"/>
            <a:r>
              <a:rPr lang="en-US" dirty="0" smtClean="0"/>
              <a:t>Obtaining robust risk information allows management to effectively assess overall capital needs and enhance capital allocation. </a:t>
            </a:r>
          </a:p>
          <a:p>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74638"/>
            <a:ext cx="7772400" cy="653585"/>
          </a:xfrm>
        </p:spPr>
        <p:txBody>
          <a:bodyPr>
            <a:normAutofit fontScale="90000"/>
          </a:bodyPr>
          <a:lstStyle/>
          <a:p>
            <a:r>
              <a:rPr lang="en-US" dirty="0" smtClean="0"/>
              <a:t>COSO ERM Cube</a:t>
            </a:r>
            <a:endParaRPr lang="en-US" dirty="0"/>
          </a:p>
        </p:txBody>
      </p:sp>
      <p:pic>
        <p:nvPicPr>
          <p:cNvPr id="5" name="Picture 4"/>
          <p:cNvPicPr>
            <a:picLocks noChangeAspect="1"/>
          </p:cNvPicPr>
          <p:nvPr/>
        </p:nvPicPr>
        <p:blipFill>
          <a:blip r:embed="rId2"/>
          <a:stretch>
            <a:fillRect/>
          </a:stretch>
        </p:blipFill>
        <p:spPr>
          <a:xfrm>
            <a:off x="1422400" y="928223"/>
            <a:ext cx="6299200" cy="5715000"/>
          </a:xfrm>
          <a:prstGeom prst="rect">
            <a:avLst/>
          </a:prstGeom>
        </p:spPr>
      </p:pic>
      <p:sp>
        <p:nvSpPr>
          <p:cNvPr id="6" name="TextBox 5"/>
          <p:cNvSpPr txBox="1"/>
          <p:nvPr/>
        </p:nvSpPr>
        <p:spPr>
          <a:xfrm>
            <a:off x="352952" y="1257325"/>
            <a:ext cx="1708458" cy="569387"/>
          </a:xfrm>
          <a:prstGeom prst="rect">
            <a:avLst/>
          </a:prstGeom>
          <a:noFill/>
        </p:spPr>
        <p:txBody>
          <a:bodyPr wrap="none" rtlCol="0">
            <a:spAutoFit/>
          </a:bodyPr>
          <a:lstStyle/>
          <a:p>
            <a:r>
              <a:rPr lang="en-US" sz="3100" dirty="0" smtClean="0"/>
              <a:t>Objectives</a:t>
            </a:r>
            <a:endParaRPr lang="en-US" sz="3100" dirty="0"/>
          </a:p>
        </p:txBody>
      </p:sp>
      <p:sp>
        <p:nvSpPr>
          <p:cNvPr id="7" name="TextBox 6"/>
          <p:cNvSpPr txBox="1"/>
          <p:nvPr/>
        </p:nvSpPr>
        <p:spPr>
          <a:xfrm>
            <a:off x="640407" y="2768171"/>
            <a:ext cx="1031051" cy="3638574"/>
          </a:xfrm>
          <a:prstGeom prst="rect">
            <a:avLst/>
          </a:prstGeom>
          <a:noFill/>
        </p:spPr>
        <p:txBody>
          <a:bodyPr vert="vert" wrap="square" rtlCol="0">
            <a:spAutoFit/>
          </a:bodyPr>
          <a:lstStyle/>
          <a:p>
            <a:r>
              <a:rPr lang="en-US" sz="5500" dirty="0" smtClean="0"/>
              <a:t>Components</a:t>
            </a:r>
            <a:endParaRPr lang="en-US" sz="5500" dirty="0"/>
          </a:p>
        </p:txBody>
      </p:sp>
      <p:sp>
        <p:nvSpPr>
          <p:cNvPr id="8" name="TextBox 7"/>
          <p:cNvSpPr txBox="1"/>
          <p:nvPr/>
        </p:nvSpPr>
        <p:spPr>
          <a:xfrm>
            <a:off x="7598489" y="2768171"/>
            <a:ext cx="707886" cy="1926304"/>
          </a:xfrm>
          <a:prstGeom prst="rect">
            <a:avLst/>
          </a:prstGeom>
          <a:noFill/>
        </p:spPr>
        <p:txBody>
          <a:bodyPr vert="vert" wrap="square" rtlCol="0">
            <a:spAutoFit/>
          </a:bodyPr>
          <a:lstStyle/>
          <a:p>
            <a:r>
              <a:rPr lang="en-US" sz="3400" dirty="0" smtClean="0"/>
              <a:t>Entity Unit</a:t>
            </a:r>
            <a:endParaRPr lang="en-US" sz="3400" dirty="0"/>
          </a:p>
        </p:txBody>
      </p:sp>
      <p:sp>
        <p:nvSpPr>
          <p:cNvPr id="9" name="Date Placeholder 8"/>
          <p:cNvSpPr>
            <a:spLocks noGrp="1"/>
          </p:cNvSpPr>
          <p:nvPr>
            <p:ph type="dt" sz="half" idx="10"/>
          </p:nvPr>
        </p:nvSpPr>
        <p:spPr/>
        <p:txBody>
          <a:bodyPr/>
          <a:lstStyle/>
          <a:p>
            <a:fld id="{8AC29ECF-4E1A-7549-9B6B-C60475C5E36F}" type="datetime1">
              <a:rPr lang="en-US" smtClean="0"/>
              <a:pPr/>
              <a:t>4/11/13</a:t>
            </a:fld>
            <a:endParaRPr lang="en-US"/>
          </a:p>
        </p:txBody>
      </p:sp>
      <p:sp>
        <p:nvSpPr>
          <p:cNvPr id="10" name="Slide Number Placeholder 9"/>
          <p:cNvSpPr>
            <a:spLocks noGrp="1"/>
          </p:cNvSpPr>
          <p:nvPr>
            <p:ph type="sldNum" sz="quarter" idx="12"/>
          </p:nvPr>
        </p:nvSpPr>
        <p:spPr/>
        <p:txBody>
          <a:bodyPr/>
          <a:lstStyle/>
          <a:p>
            <a:fld id="{63F08C14-659A-7840-81AD-CE50777F30A0}"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9333" y="274638"/>
            <a:ext cx="8805334" cy="1143000"/>
          </a:xfrm>
        </p:spPr>
        <p:txBody>
          <a:bodyPr>
            <a:noAutofit/>
          </a:bodyPr>
          <a:lstStyle/>
          <a:p>
            <a:r>
              <a:rPr lang="en-US" sz="2900" b="1" dirty="0" smtClean="0"/>
              <a:t>Current State of Enterprise Risk Oversight and Market Perceptions of </a:t>
            </a:r>
            <a:r>
              <a:rPr lang="en-US" sz="2900" b="1" dirty="0" err="1" smtClean="0"/>
              <a:t>COSO’s</a:t>
            </a:r>
            <a:r>
              <a:rPr lang="en-US" sz="2900" b="1" dirty="0" smtClean="0"/>
              <a:t> ERM Framework </a:t>
            </a:r>
            <a:endParaRPr lang="en-US" sz="2900" dirty="0"/>
          </a:p>
        </p:txBody>
      </p:sp>
      <p:sp>
        <p:nvSpPr>
          <p:cNvPr id="3" name="Content Placeholder 2"/>
          <p:cNvSpPr>
            <a:spLocks noGrp="1"/>
          </p:cNvSpPr>
          <p:nvPr>
            <p:ph sz="quarter" idx="1"/>
          </p:nvPr>
        </p:nvSpPr>
        <p:spPr/>
        <p:txBody>
          <a:bodyPr>
            <a:normAutofit/>
          </a:bodyPr>
          <a:lstStyle/>
          <a:p>
            <a:r>
              <a:rPr lang="en-US" dirty="0" smtClean="0"/>
              <a:t>Respondents:</a:t>
            </a:r>
          </a:p>
          <a:p>
            <a:pPr lvl="1"/>
            <a:r>
              <a:rPr lang="en-US" dirty="0" smtClean="0"/>
              <a:t>37% - Head of Internal Audit</a:t>
            </a:r>
          </a:p>
          <a:p>
            <a:pPr lvl="1"/>
            <a:r>
              <a:rPr lang="en-US" dirty="0" smtClean="0"/>
              <a:t>23% - Chief Financial Officer</a:t>
            </a:r>
          </a:p>
          <a:p>
            <a:pPr lvl="1"/>
            <a:r>
              <a:rPr lang="en-US" dirty="0" smtClean="0"/>
              <a:t>12% - Head of Risk Management</a:t>
            </a:r>
          </a:p>
          <a:p>
            <a:pPr lvl="1"/>
            <a:r>
              <a:rPr lang="en-US" dirty="0" smtClean="0"/>
              <a:t>10% - Controller</a:t>
            </a:r>
          </a:p>
          <a:p>
            <a:pPr lvl="1"/>
            <a:r>
              <a:rPr lang="en-US" dirty="0" smtClean="0"/>
              <a:t>6% - Board of Directors</a:t>
            </a:r>
          </a:p>
          <a:p>
            <a:pPr lvl="1"/>
            <a:r>
              <a:rPr lang="en-US" dirty="0" smtClean="0"/>
              <a:t> 12% - Other</a:t>
            </a:r>
          </a:p>
          <a:p>
            <a:pPr lvl="1"/>
            <a:endParaRPr lang="en-US" dirty="0"/>
          </a:p>
        </p:txBody>
      </p:sp>
      <p:sp>
        <p:nvSpPr>
          <p:cNvPr id="4" name="Date Placeholder 3"/>
          <p:cNvSpPr>
            <a:spLocks noGrp="1"/>
          </p:cNvSpPr>
          <p:nvPr>
            <p:ph type="dt" sz="half" idx="10"/>
          </p:nvPr>
        </p:nvSpPr>
        <p:spPr/>
        <p:txBody>
          <a:bodyPr/>
          <a:lstStyle/>
          <a:p>
            <a:fld id="{42D1FB6E-A276-C946-A58F-A31F41A0DB17}" type="datetime1">
              <a:rPr lang="en-US" smtClean="0"/>
              <a:pPr/>
              <a:t>4/11/13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state of ERM?</a:t>
            </a:r>
            <a:endParaRPr lang="en-US" dirty="0"/>
          </a:p>
        </p:txBody>
      </p:sp>
      <p:sp>
        <p:nvSpPr>
          <p:cNvPr id="3" name="Content Placeholder 2"/>
          <p:cNvSpPr>
            <a:spLocks noGrp="1"/>
          </p:cNvSpPr>
          <p:nvPr>
            <p:ph sz="quarter"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85750" y="1511300"/>
            <a:ext cx="8572500" cy="3835400"/>
          </a:xfrm>
          <a:prstGeom prst="rect">
            <a:avLst/>
          </a:prstGeom>
        </p:spPr>
      </p:pic>
      <p:sp>
        <p:nvSpPr>
          <p:cNvPr id="5" name="Date Placeholder 4"/>
          <p:cNvSpPr>
            <a:spLocks noGrp="1"/>
          </p:cNvSpPr>
          <p:nvPr>
            <p:ph type="dt" sz="half" idx="10"/>
          </p:nvPr>
        </p:nvSpPr>
        <p:spPr/>
        <p:txBody>
          <a:bodyPr/>
          <a:lstStyle/>
          <a:p>
            <a:fld id="{23DF4A51-C05C-DA42-9036-A5D6A334DBA0}" type="datetime1">
              <a:rPr lang="en-US" smtClean="0"/>
              <a:pPr/>
              <a:t>4/11/13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Knowledge of Frameworks</a:t>
            </a:r>
            <a:endParaRPr lang="en-US" dirty="0"/>
          </a:p>
        </p:txBody>
      </p:sp>
      <p:pic>
        <p:nvPicPr>
          <p:cNvPr id="5" name="Picture 4"/>
          <p:cNvPicPr>
            <a:picLocks noChangeAspect="1"/>
          </p:cNvPicPr>
          <p:nvPr/>
        </p:nvPicPr>
        <p:blipFill>
          <a:blip r:embed="rId2"/>
          <a:stretch>
            <a:fillRect/>
          </a:stretch>
        </p:blipFill>
        <p:spPr>
          <a:xfrm>
            <a:off x="355600" y="1606550"/>
            <a:ext cx="8432800" cy="3644900"/>
          </a:xfrm>
          <a:prstGeom prst="rect">
            <a:avLst/>
          </a:prstGeom>
        </p:spPr>
      </p:pic>
      <p:sp>
        <p:nvSpPr>
          <p:cNvPr id="6" name="Date Placeholder 5"/>
          <p:cNvSpPr>
            <a:spLocks noGrp="1"/>
          </p:cNvSpPr>
          <p:nvPr>
            <p:ph type="dt" sz="half" idx="10"/>
          </p:nvPr>
        </p:nvSpPr>
        <p:spPr/>
        <p:txBody>
          <a:bodyPr/>
          <a:lstStyle/>
          <a:p>
            <a:fld id="{B8C284AD-758A-9447-BD21-811E71C097B7}" type="datetime1">
              <a:rPr lang="en-US" smtClean="0"/>
              <a:pPr/>
              <a:t>4/11/13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Title 4"/>
          <p:cNvSpPr>
            <a:spLocks noGrp="1"/>
          </p:cNvSpPr>
          <p:nvPr>
            <p:ph type="title"/>
          </p:nvPr>
        </p:nvSpPr>
        <p:spPr>
          <a:xfrm>
            <a:off x="914400" y="274638"/>
            <a:ext cx="7772400" cy="944562"/>
          </a:xfrm>
        </p:spPr>
        <p:txBody>
          <a:bodyPr/>
          <a:lstStyle/>
          <a:p>
            <a:r>
              <a:rPr lang="en-US" dirty="0" smtClean="0"/>
              <a:t>Governance Frameworks</a:t>
            </a:r>
          </a:p>
        </p:txBody>
      </p:sp>
      <p:pic>
        <p:nvPicPr>
          <p:cNvPr id="134149" name="Picture 2" descr="Governance Frameworks"/>
          <p:cNvPicPr>
            <a:picLocks noChangeAspect="1" noChangeArrowheads="1"/>
          </p:cNvPicPr>
          <p:nvPr/>
        </p:nvPicPr>
        <p:blipFill>
          <a:blip r:embed="rId2"/>
          <a:srcRect/>
          <a:stretch>
            <a:fillRect/>
          </a:stretch>
        </p:blipFill>
        <p:spPr bwMode="auto">
          <a:xfrm>
            <a:off x="0" y="1219200"/>
            <a:ext cx="9212263" cy="495300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fld id="{AE79873E-8B43-0340-901A-DA0105778AFC}" type="datetime1">
              <a:rPr lang="en-US" smtClean="0"/>
              <a:pPr/>
              <a:t>4/11/13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r>
              <a:rPr lang="en-US" dirty="0" smtClean="0"/>
              <a:t>Control Objectives for Information and related Technologies</a:t>
            </a:r>
            <a:endParaRPr lang="en-US" dirty="0"/>
          </a:p>
        </p:txBody>
      </p:sp>
      <p:sp>
        <p:nvSpPr>
          <p:cNvPr id="3" name="Title 2"/>
          <p:cNvSpPr>
            <a:spLocks noGrp="1"/>
          </p:cNvSpPr>
          <p:nvPr>
            <p:ph type="ctrTitle"/>
          </p:nvPr>
        </p:nvSpPr>
        <p:spPr/>
        <p:txBody>
          <a:bodyPr/>
          <a:lstStyle/>
          <a:p>
            <a:r>
              <a:rPr lang="en-US" dirty="0" smtClean="0"/>
              <a:t>COBIT for IT Governance</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Title 4"/>
          <p:cNvSpPr>
            <a:spLocks noGrp="1"/>
          </p:cNvSpPr>
          <p:nvPr>
            <p:ph type="title"/>
          </p:nvPr>
        </p:nvSpPr>
        <p:spPr/>
        <p:txBody>
          <a:bodyPr/>
          <a:lstStyle/>
          <a:p>
            <a:r>
              <a:rPr lang="en-US" dirty="0" err="1" smtClean="0"/>
              <a:t>CobiT</a:t>
            </a:r>
            <a:endParaRPr lang="en-US" dirty="0" smtClean="0"/>
          </a:p>
        </p:txBody>
      </p:sp>
      <p:sp>
        <p:nvSpPr>
          <p:cNvPr id="142339" name="Content Placeholder 1"/>
          <p:cNvSpPr>
            <a:spLocks noGrp="1"/>
          </p:cNvSpPr>
          <p:nvPr>
            <p:ph sz="quarter" idx="1"/>
          </p:nvPr>
        </p:nvSpPr>
        <p:spPr/>
        <p:txBody>
          <a:bodyPr/>
          <a:lstStyle/>
          <a:p>
            <a:r>
              <a:rPr lang="en-US" b="1" dirty="0"/>
              <a:t>Dominance in the United States</a:t>
            </a:r>
          </a:p>
          <a:p>
            <a:pPr lvl="1"/>
            <a:r>
              <a:rPr lang="en-US" dirty="0"/>
              <a:t>Created by the IT governance institute</a:t>
            </a:r>
          </a:p>
          <a:p>
            <a:pPr lvl="1"/>
            <a:r>
              <a:rPr lang="en-US" dirty="0"/>
              <a:t>Which is part of the Information Systems Audit and Control Association (ISACA)</a:t>
            </a:r>
          </a:p>
          <a:p>
            <a:pPr lvl="1"/>
            <a:r>
              <a:rPr lang="en-US" dirty="0"/>
              <a:t>ISACA is the main professional accrediting body of IT auditing</a:t>
            </a:r>
          </a:p>
          <a:p>
            <a:pPr lvl="1"/>
            <a:r>
              <a:rPr lang="en-US" dirty="0"/>
              <a:t>Certified information systems auditor (CISA) </a:t>
            </a:r>
            <a:r>
              <a:rPr lang="en-US" dirty="0" smtClean="0"/>
              <a:t>certification</a:t>
            </a:r>
          </a:p>
          <a:p>
            <a:pPr lvl="1"/>
            <a:r>
              <a:rPr lang="en-US" dirty="0" smtClean="0"/>
              <a:t>CIO-level guidance on IT governance</a:t>
            </a:r>
          </a:p>
          <a:p>
            <a:pPr lvl="1"/>
            <a:r>
              <a:rPr lang="en-US" dirty="0" smtClean="0"/>
              <a:t>Offers many documents that help organizations understand how to implement the framework</a:t>
            </a:r>
          </a:p>
          <a:p>
            <a:pPr lvl="1"/>
            <a:endParaRPr lang="en-US" dirty="0"/>
          </a:p>
        </p:txBody>
      </p:sp>
      <p:sp>
        <p:nvSpPr>
          <p:cNvPr id="6" name="Date Placeholder 5"/>
          <p:cNvSpPr>
            <a:spLocks noGrp="1"/>
          </p:cNvSpPr>
          <p:nvPr>
            <p:ph type="dt" sz="half" idx="10"/>
          </p:nvPr>
        </p:nvSpPr>
        <p:spPr/>
        <p:txBody>
          <a:bodyPr/>
          <a:lstStyle/>
          <a:p>
            <a:fld id="{AFE0F584-C2C5-2741-A0D9-D0C2DA296ADC}" type="datetime1">
              <a:rPr lang="en-US" smtClean="0"/>
              <a:pPr/>
              <a:t>4/11/13</a:t>
            </a:fld>
            <a:endParaRPr lang="en-US" dirty="0"/>
          </a:p>
        </p:txBody>
      </p:sp>
      <p:sp>
        <p:nvSpPr>
          <p:cNvPr id="7" name="Slide Number Placeholder 6"/>
          <p:cNvSpPr>
            <a:spLocks noGrp="1"/>
          </p:cNvSpPr>
          <p:nvPr>
            <p:ph type="sldNum" sz="quarter" idx="12"/>
          </p:nvPr>
        </p:nvSpPr>
        <p:spPr/>
        <p:txBody>
          <a:bodyPr/>
          <a:lstStyle/>
          <a:p>
            <a:fld id="{63F08C14-659A-7840-81AD-CE50777F30A0}"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 Executive Summary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IT governance is the responsibility of executives and the board of directors, and consists of the leadership, organizational structures and processes that ensure that </a:t>
            </a:r>
            <a:r>
              <a:rPr lang="en-US" dirty="0" smtClean="0">
                <a:solidFill>
                  <a:srgbClr val="FF0000"/>
                </a:solidFill>
              </a:rPr>
              <a:t>the enterprise’s IT sustains and extends the organization's strategies and objectives.</a:t>
            </a:r>
          </a:p>
          <a:p>
            <a:r>
              <a:rPr lang="en-US" dirty="0" smtClean="0"/>
              <a:t>COBIT is focused on what is required to achieve </a:t>
            </a:r>
            <a:r>
              <a:rPr lang="en-US" dirty="0" smtClean="0">
                <a:solidFill>
                  <a:srgbClr val="FF0000"/>
                </a:solidFill>
              </a:rPr>
              <a:t>adequate management and control of IT</a:t>
            </a:r>
            <a:r>
              <a:rPr lang="en-US" dirty="0" smtClean="0"/>
              <a:t>, and is positioned at a high level. </a:t>
            </a:r>
            <a:endParaRPr lang="en-US" b="1" dirty="0" smtClean="0"/>
          </a:p>
          <a:p>
            <a:r>
              <a:rPr lang="en-US" dirty="0" smtClean="0"/>
              <a:t>COSO (and similar compliant frameworks) is generally accepted as the internal control framework for </a:t>
            </a:r>
            <a:r>
              <a:rPr lang="en-US" dirty="0" smtClean="0">
                <a:solidFill>
                  <a:srgbClr val="FF0000"/>
                </a:solidFill>
              </a:rPr>
              <a:t>enterprises</a:t>
            </a:r>
            <a:r>
              <a:rPr lang="en-US" dirty="0" smtClean="0"/>
              <a:t>. COBIT is the generally accepted internal control framework for</a:t>
            </a:r>
            <a:r>
              <a:rPr lang="en-US" dirty="0" smtClean="0"/>
              <a:t> </a:t>
            </a:r>
            <a:r>
              <a:rPr lang="en-US" dirty="0" smtClean="0">
                <a:solidFill>
                  <a:srgbClr val="FF0000"/>
                </a:solidFill>
              </a:rPr>
              <a:t>information technology</a:t>
            </a:r>
            <a:r>
              <a:rPr lang="en-US" dirty="0" smtClean="0"/>
              <a:t>. </a:t>
            </a:r>
            <a:endParaRPr lang="en-US" dirty="0" smtClean="0"/>
          </a:p>
          <a:p>
            <a:endParaRPr lang="en-US" dirty="0"/>
          </a:p>
        </p:txBody>
      </p:sp>
      <p:sp>
        <p:nvSpPr>
          <p:cNvPr id="4" name="Date Placeholder 3"/>
          <p:cNvSpPr>
            <a:spLocks noGrp="1"/>
          </p:cNvSpPr>
          <p:nvPr>
            <p:ph type="dt" sz="half" idx="10"/>
          </p:nvPr>
        </p:nvSpPr>
        <p:spPr/>
        <p:txBody>
          <a:bodyPr/>
          <a:lstStyle/>
          <a:p>
            <a:fld id="{28D5C265-7D1E-794B-A454-829E787FDC1D}" type="datetime1">
              <a:rPr lang="en-US" smtClean="0"/>
              <a:pPr/>
              <a:t>4/11/13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of IT 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53</a:t>
            </a:fld>
            <a:endParaRPr lang="en-US"/>
          </a:p>
        </p:txBody>
      </p:sp>
      <p:sp>
        <p:nvSpPr>
          <p:cNvPr id="5" name="Content Placeholder 4"/>
          <p:cNvSpPr>
            <a:spLocks noGrp="1"/>
          </p:cNvSpPr>
          <p:nvPr>
            <p:ph sz="quarter" idx="1"/>
          </p:nvPr>
        </p:nvSpPr>
        <p:spPr/>
        <p:txBody>
          <a:bodyPr/>
          <a:lstStyle/>
          <a:p>
            <a:r>
              <a:rPr lang="en-US" dirty="0" smtClean="0"/>
              <a:t>Provide Value</a:t>
            </a:r>
          </a:p>
          <a:p>
            <a:pPr lvl="1"/>
            <a:r>
              <a:rPr lang="en-US" dirty="0" smtClean="0"/>
              <a:t>IT is needed to support what and how an organization reaches it’s strategic objectives</a:t>
            </a:r>
          </a:p>
          <a:p>
            <a:r>
              <a:rPr lang="en-US" dirty="0" smtClean="0"/>
              <a:t>IT-risks</a:t>
            </a:r>
          </a:p>
          <a:p>
            <a:pPr lvl="1"/>
            <a:r>
              <a:rPr lang="en-US" dirty="0" smtClean="0"/>
              <a:t>Thus it is imperative that risks associated with IT be managed</a:t>
            </a:r>
          </a:p>
          <a:p>
            <a:r>
              <a:rPr lang="en-US" dirty="0" smtClean="0"/>
              <a:t>IT-Controls</a:t>
            </a:r>
          </a:p>
          <a:p>
            <a:pPr lvl="1"/>
            <a:r>
              <a:rPr lang="en-US" dirty="0" smtClean="0"/>
              <a:t>Compliance – SOX, COSO</a:t>
            </a: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Success &amp; COBIT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54</a:t>
            </a:fld>
            <a:endParaRPr lang="en-US"/>
          </a:p>
        </p:txBody>
      </p:sp>
      <p:sp>
        <p:nvSpPr>
          <p:cNvPr id="5" name="Content Placeholder 4"/>
          <p:cNvSpPr>
            <a:spLocks noGrp="1"/>
          </p:cNvSpPr>
          <p:nvPr>
            <p:ph sz="quarter" idx="1"/>
          </p:nvPr>
        </p:nvSpPr>
        <p:spPr/>
        <p:txBody>
          <a:bodyPr/>
          <a:lstStyle/>
          <a:p>
            <a:r>
              <a:rPr lang="en-US" dirty="0" smtClean="0"/>
              <a:t>Links Business Goals to IT Goals</a:t>
            </a:r>
          </a:p>
          <a:p>
            <a:r>
              <a:rPr lang="en-US" dirty="0" smtClean="0"/>
              <a:t>Provides metrics and models to assess goals</a:t>
            </a:r>
          </a:p>
          <a:p>
            <a:r>
              <a:rPr lang="en-US" dirty="0" smtClean="0"/>
              <a:t>Identifies the responsibilities of Business and IT owners</a:t>
            </a:r>
          </a:p>
          <a:p>
            <a:r>
              <a:rPr lang="en-US" dirty="0" smtClean="0"/>
              <a:t>Built around a process model with 4 domains and 34 processes</a:t>
            </a:r>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52842"/>
          </a:xfrm>
        </p:spPr>
        <p:txBody>
          <a:bodyPr>
            <a:normAutofit fontScale="90000"/>
          </a:bodyPr>
          <a:lstStyle/>
          <a:p>
            <a:r>
              <a:rPr lang="en-US" dirty="0" smtClean="0"/>
              <a:t>COBIT</a:t>
            </a:r>
            <a:endParaRPr lang="en-US" dirty="0"/>
          </a:p>
        </p:txBody>
      </p:sp>
      <p:pic>
        <p:nvPicPr>
          <p:cNvPr id="4" name="Picture 3"/>
          <p:cNvPicPr>
            <a:picLocks noChangeAspect="1"/>
          </p:cNvPicPr>
          <p:nvPr/>
        </p:nvPicPr>
        <p:blipFill>
          <a:blip r:embed="rId2"/>
          <a:stretch>
            <a:fillRect/>
          </a:stretch>
        </p:blipFill>
        <p:spPr>
          <a:xfrm>
            <a:off x="914400" y="927480"/>
            <a:ext cx="7476167" cy="5664761"/>
          </a:xfrm>
          <a:prstGeom prst="rect">
            <a:avLst/>
          </a:prstGeom>
        </p:spPr>
      </p:pic>
      <p:sp>
        <p:nvSpPr>
          <p:cNvPr id="5" name="Date Placeholder 4"/>
          <p:cNvSpPr>
            <a:spLocks noGrp="1"/>
          </p:cNvSpPr>
          <p:nvPr>
            <p:ph type="dt" sz="half" idx="10"/>
          </p:nvPr>
        </p:nvSpPr>
        <p:spPr/>
        <p:txBody>
          <a:bodyPr/>
          <a:lstStyle/>
          <a:p>
            <a:fld id="{C1FF7D43-D11C-0F41-8A0A-573410B2FCA8}" type="datetime1">
              <a:rPr lang="en-US" smtClean="0"/>
              <a:pPr/>
              <a:t>4/11/13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Why The Need for an IT Control Framework</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56</a:t>
            </a:fld>
            <a:endParaRPr lang="en-US"/>
          </a:p>
        </p:txBody>
      </p:sp>
      <p:sp>
        <p:nvSpPr>
          <p:cNvPr id="6" name="Content Placeholder 5"/>
          <p:cNvSpPr>
            <a:spLocks noGrp="1"/>
          </p:cNvSpPr>
          <p:nvPr>
            <p:ph sz="quarter" idx="1"/>
          </p:nvPr>
        </p:nvSpPr>
        <p:spPr/>
        <p:txBody>
          <a:bodyPr/>
          <a:lstStyle/>
          <a:p>
            <a:r>
              <a:rPr lang="en-US" dirty="0" smtClean="0"/>
              <a:t>In a word “Information”</a:t>
            </a:r>
          </a:p>
          <a:p>
            <a:pPr lvl="1"/>
            <a:r>
              <a:rPr lang="en-US" dirty="0" smtClean="0"/>
              <a:t>Is it being managed properly?</a:t>
            </a:r>
          </a:p>
          <a:p>
            <a:pPr lvl="1"/>
            <a:r>
              <a:rPr lang="en-US" dirty="0" smtClean="0"/>
              <a:t>Understand the risks of IT</a:t>
            </a:r>
          </a:p>
          <a:p>
            <a:pPr lvl="1"/>
            <a:r>
              <a:rPr lang="en-US" dirty="0" smtClean="0"/>
              <a:t>Exploit IT benefits</a:t>
            </a:r>
          </a:p>
          <a:p>
            <a:pPr lvl="1"/>
            <a:r>
              <a:rPr lang="en-US" dirty="0" smtClean="0"/>
              <a:t>Deploy Best Practices</a:t>
            </a:r>
          </a:p>
          <a:p>
            <a:pPr lvl="1"/>
            <a:r>
              <a:rPr lang="en-US" dirty="0" smtClean="0"/>
              <a:t>Implement Required Compliance</a:t>
            </a:r>
          </a:p>
          <a:p>
            <a:r>
              <a:rPr lang="en-US" dirty="0" smtClean="0"/>
              <a:t>So the COBIT framework was created with the main characteristics of being:</a:t>
            </a:r>
          </a:p>
          <a:p>
            <a:pPr lvl="1"/>
            <a:r>
              <a:rPr lang="en-US" dirty="0" smtClean="0"/>
              <a:t>business-focused, process-oriented, controls-based and measurement-driven. </a:t>
            </a:r>
          </a:p>
          <a:p>
            <a:pPr>
              <a:buNone/>
            </a:pP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COBIT Information Criteria</a:t>
            </a:r>
            <a:endParaRPr lang="en-US" dirty="0"/>
          </a:p>
        </p:txBody>
      </p:sp>
      <p:sp>
        <p:nvSpPr>
          <p:cNvPr id="5" name="Content Placeholder 4"/>
          <p:cNvSpPr>
            <a:spLocks noGrp="1"/>
          </p:cNvSpPr>
          <p:nvPr>
            <p:ph sz="quarter" idx="1"/>
          </p:nvPr>
        </p:nvSpPr>
        <p:spPr/>
        <p:txBody>
          <a:bodyPr>
            <a:normAutofit fontScale="85000" lnSpcReduction="20000"/>
          </a:bodyPr>
          <a:lstStyle/>
          <a:p>
            <a:r>
              <a:rPr lang="en-US" dirty="0" smtClean="0"/>
              <a:t>Effectiveness</a:t>
            </a:r>
          </a:p>
          <a:p>
            <a:pPr lvl="1"/>
            <a:r>
              <a:rPr lang="en-US" dirty="0" smtClean="0"/>
              <a:t>Relevant, Timely, Consistent, Usable</a:t>
            </a:r>
          </a:p>
          <a:p>
            <a:r>
              <a:rPr lang="en-US" dirty="0" smtClean="0"/>
              <a:t>Efficiency</a:t>
            </a:r>
          </a:p>
          <a:p>
            <a:pPr lvl="1"/>
            <a:r>
              <a:rPr lang="en-US" dirty="0" smtClean="0"/>
              <a:t>Produced with optimal resource usage</a:t>
            </a:r>
          </a:p>
          <a:p>
            <a:r>
              <a:rPr lang="en-US" dirty="0" smtClean="0"/>
              <a:t>Confidentiality</a:t>
            </a:r>
          </a:p>
          <a:p>
            <a:r>
              <a:rPr lang="en-US" dirty="0" smtClean="0"/>
              <a:t>Integrity</a:t>
            </a:r>
          </a:p>
          <a:p>
            <a:r>
              <a:rPr lang="en-US" dirty="0" smtClean="0"/>
              <a:t>Availability</a:t>
            </a:r>
          </a:p>
          <a:p>
            <a:r>
              <a:rPr lang="en-US" dirty="0" smtClean="0"/>
              <a:t>Compliance</a:t>
            </a:r>
          </a:p>
          <a:p>
            <a:r>
              <a:rPr lang="en-US" dirty="0" smtClean="0"/>
              <a:t>Reliability</a:t>
            </a:r>
          </a:p>
          <a:p>
            <a:pPr lvl="1"/>
            <a:r>
              <a:rPr lang="en-US" dirty="0" smtClean="0"/>
              <a:t>Provide mgmt with ability to operate the organization and meet fiduciary and regulatory requirements</a:t>
            </a:r>
            <a:endParaRPr lang="en-US" dirty="0"/>
          </a:p>
        </p:txBody>
      </p:sp>
      <p:sp>
        <p:nvSpPr>
          <p:cNvPr id="6" name="Content Placeholder 5"/>
          <p:cNvSpPr>
            <a:spLocks noGrp="1"/>
          </p:cNvSpPr>
          <p:nvPr>
            <p:ph sz="quarter" idx="2"/>
          </p:nvPr>
        </p:nvSpPr>
        <p:spPr/>
        <p:txBody>
          <a:bodyPr>
            <a:normAutofit fontScale="85000" lnSpcReduction="20000"/>
          </a:bodyPr>
          <a:lstStyle/>
          <a:p>
            <a:endParaRPr lang="en-US" dirty="0"/>
          </a:p>
        </p:txBody>
      </p:sp>
      <p:pic>
        <p:nvPicPr>
          <p:cNvPr id="3" name="Picture 2"/>
          <p:cNvPicPr>
            <a:picLocks noChangeAspect="1"/>
          </p:cNvPicPr>
          <p:nvPr/>
        </p:nvPicPr>
        <p:blipFill>
          <a:blip r:embed="rId2"/>
          <a:stretch>
            <a:fillRect/>
          </a:stretch>
        </p:blipFill>
        <p:spPr>
          <a:xfrm>
            <a:off x="4933950" y="2011918"/>
            <a:ext cx="3360600" cy="2646554"/>
          </a:xfrm>
          <a:prstGeom prst="rect">
            <a:avLst/>
          </a:prstGeom>
        </p:spPr>
      </p:pic>
      <p:sp>
        <p:nvSpPr>
          <p:cNvPr id="7" name="Date Placeholder 6"/>
          <p:cNvSpPr>
            <a:spLocks noGrp="1"/>
          </p:cNvSpPr>
          <p:nvPr>
            <p:ph type="dt" sz="half" idx="10"/>
          </p:nvPr>
        </p:nvSpPr>
        <p:spPr/>
        <p:txBody>
          <a:bodyPr/>
          <a:lstStyle/>
          <a:p>
            <a:fld id="{47E205B6-F958-BC44-91A6-C4C8B09DFC9C}" type="datetime1">
              <a:rPr lang="en-US" smtClean="0"/>
              <a:pPr/>
              <a:t>4/11/13</a:t>
            </a:fld>
            <a:endParaRPr lang="en-US"/>
          </a:p>
        </p:txBody>
      </p:sp>
      <p:sp>
        <p:nvSpPr>
          <p:cNvPr id="8" name="Slide Number Placeholder 7"/>
          <p:cNvSpPr>
            <a:spLocks noGrp="1"/>
          </p:cNvSpPr>
          <p:nvPr>
            <p:ph type="sldNum" sz="quarter" idx="12"/>
          </p:nvPr>
        </p:nvSpPr>
        <p:spPr/>
        <p:txBody>
          <a:bodyPr/>
          <a:lstStyle/>
          <a:p>
            <a:fld id="{63F08C14-659A-7840-81AD-CE50777F30A0}" type="slidenum">
              <a:rPr lang="en-US" smtClean="0"/>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Business Goals Influence IT Goals</a:t>
            </a:r>
            <a:endParaRPr lang="en-US" dirty="0"/>
          </a:p>
        </p:txBody>
      </p:sp>
      <p:sp>
        <p:nvSpPr>
          <p:cNvPr id="3" name="Date Placeholder 2"/>
          <p:cNvSpPr>
            <a:spLocks noGrp="1"/>
          </p:cNvSpPr>
          <p:nvPr>
            <p:ph type="dt" sz="half" idx="10"/>
          </p:nvPr>
        </p:nvSpPr>
        <p:spPr/>
        <p:txBody>
          <a:bodyPr/>
          <a:lstStyle/>
          <a:p>
            <a:fld id="{7800C8D3-17EA-AC4E-B389-919BE580CAF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58</a:t>
            </a:fld>
            <a:endParaRPr lang="en-US"/>
          </a:p>
        </p:txBody>
      </p:sp>
      <p:pic>
        <p:nvPicPr>
          <p:cNvPr id="8" name="Picture 7"/>
          <p:cNvPicPr>
            <a:picLocks noChangeAspect="1"/>
          </p:cNvPicPr>
          <p:nvPr/>
        </p:nvPicPr>
        <p:blipFill>
          <a:blip r:embed="rId2"/>
          <a:stretch>
            <a:fillRect/>
          </a:stretch>
        </p:blipFill>
        <p:spPr>
          <a:xfrm>
            <a:off x="396268" y="1417639"/>
            <a:ext cx="7970566" cy="4224608"/>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err="1" smtClean="0"/>
              <a:t>COBITs</a:t>
            </a:r>
            <a:r>
              <a:rPr lang="en-US" dirty="0" smtClean="0"/>
              <a:t> 4 Domains</a:t>
            </a:r>
            <a:endParaRPr lang="en-US" dirty="0"/>
          </a:p>
        </p:txBody>
      </p:sp>
      <p:sp>
        <p:nvSpPr>
          <p:cNvPr id="10" name="Text Placeholder 9"/>
          <p:cNvSpPr>
            <a:spLocks noGrp="1"/>
          </p:cNvSpPr>
          <p:nvPr>
            <p:ph type="body" idx="2"/>
          </p:nvPr>
        </p:nvSpPr>
        <p:spPr/>
        <p:txBody>
          <a:bodyPr/>
          <a:lstStyle/>
          <a:p>
            <a:r>
              <a:rPr lang="en-US" dirty="0" smtClean="0"/>
              <a:t>To manage the IT Goals and necessary resources needed to reach them, the COBIT controls are based on the typical activities and risks associated with IT:</a:t>
            </a:r>
          </a:p>
          <a:p>
            <a:pPr>
              <a:buFont typeface="Arial"/>
              <a:buChar char="•"/>
            </a:pPr>
            <a:r>
              <a:rPr lang="en-US" dirty="0" smtClean="0"/>
              <a:t>Plan</a:t>
            </a:r>
          </a:p>
          <a:p>
            <a:pPr>
              <a:buFont typeface="Arial"/>
              <a:buChar char="•"/>
            </a:pPr>
            <a:r>
              <a:rPr lang="en-US" dirty="0" smtClean="0"/>
              <a:t>Build</a:t>
            </a:r>
          </a:p>
          <a:p>
            <a:pPr>
              <a:buFont typeface="Arial"/>
              <a:buChar char="•"/>
            </a:pPr>
            <a:r>
              <a:rPr lang="en-US" dirty="0" smtClean="0"/>
              <a:t>Run</a:t>
            </a:r>
          </a:p>
          <a:p>
            <a:pPr>
              <a:buFont typeface="Arial"/>
              <a:buChar char="•"/>
            </a:pPr>
            <a:r>
              <a:rPr lang="en-US" dirty="0" smtClean="0"/>
              <a:t>Monitor</a:t>
            </a:r>
          </a:p>
          <a:p>
            <a:endParaRPr lang="en-US" dirty="0"/>
          </a:p>
        </p:txBody>
      </p:sp>
      <p:sp>
        <p:nvSpPr>
          <p:cNvPr id="6" name="Date Placeholder 5"/>
          <p:cNvSpPr>
            <a:spLocks noGrp="1"/>
          </p:cNvSpPr>
          <p:nvPr>
            <p:ph type="dt" sz="half" idx="10"/>
          </p:nvPr>
        </p:nvSpPr>
        <p:spPr/>
        <p:txBody>
          <a:bodyPr/>
          <a:lstStyle/>
          <a:p>
            <a:fld id="{1DFB204D-7B70-AD4F-BE3B-BDF42B4FB5FD}" type="datetime1">
              <a:rPr lang="en-US" smtClean="0"/>
              <a:pPr/>
              <a:t>4/11/13</a:t>
            </a:fld>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59</a:t>
            </a:fld>
            <a:endParaRPr lang="en-US"/>
          </a:p>
        </p:txBody>
      </p:sp>
      <p:graphicFrame>
        <p:nvGraphicFramePr>
          <p:cNvPr id="7" name="Content Placeholder 6"/>
          <p:cNvGraphicFramePr>
            <a:graphicFrameLocks noGrp="1"/>
          </p:cNvGraphicFramePr>
          <p:nvPr>
            <p:ph sz="quarter" idx="1"/>
          </p:nvPr>
        </p:nvGraphicFramePr>
        <p:xfrm>
          <a:off x="2971800" y="1600200"/>
          <a:ext cx="5715000" cy="4495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626868" y="6051682"/>
            <a:ext cx="5500312" cy="553998"/>
          </a:xfrm>
          <a:prstGeom prst="rect">
            <a:avLst/>
          </a:prstGeom>
          <a:noFill/>
        </p:spPr>
        <p:txBody>
          <a:bodyPr wrap="none" rtlCol="0">
            <a:spAutoFit/>
          </a:bodyPr>
          <a:lstStyle/>
          <a:p>
            <a:r>
              <a:rPr lang="en-US" sz="3000" dirty="0" smtClean="0"/>
              <a:t>These are the 4 central processes of IT</a:t>
            </a:r>
            <a:endParaRPr lang="en-US" sz="3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Title 4"/>
          <p:cNvSpPr>
            <a:spLocks noGrp="1"/>
          </p:cNvSpPr>
          <p:nvPr>
            <p:ph type="title"/>
          </p:nvPr>
        </p:nvSpPr>
        <p:spPr/>
        <p:txBody>
          <a:bodyPr/>
          <a:lstStyle/>
          <a:p>
            <a:r>
              <a:rPr lang="en-US" dirty="0" smtClean="0"/>
              <a:t>COSO</a:t>
            </a:r>
          </a:p>
        </p:txBody>
      </p:sp>
      <p:sp>
        <p:nvSpPr>
          <p:cNvPr id="135171" name="Content Placeholder 1"/>
          <p:cNvSpPr>
            <a:spLocks noGrp="1"/>
          </p:cNvSpPr>
          <p:nvPr>
            <p:ph sz="quarter" idx="1"/>
          </p:nvPr>
        </p:nvSpPr>
        <p:spPr>
          <a:xfrm>
            <a:off x="457200" y="1371600"/>
            <a:ext cx="8229600" cy="4876800"/>
          </a:xfrm>
        </p:spPr>
        <p:txBody>
          <a:bodyPr>
            <a:normAutofit fontScale="92500" lnSpcReduction="10000"/>
          </a:bodyPr>
          <a:lstStyle/>
          <a:p>
            <a:r>
              <a:rPr lang="en-US" b="1" dirty="0"/>
              <a:t>Origins</a:t>
            </a:r>
          </a:p>
          <a:p>
            <a:pPr lvl="1"/>
            <a:r>
              <a:rPr lang="en-US" dirty="0"/>
              <a:t>Committee of </a:t>
            </a:r>
            <a:r>
              <a:rPr lang="en-US" dirty="0">
                <a:solidFill>
                  <a:srgbClr val="FF0000"/>
                </a:solidFill>
              </a:rPr>
              <a:t>Sponsoring Organizations </a:t>
            </a:r>
            <a:r>
              <a:rPr lang="en-US" dirty="0"/>
              <a:t>of the </a:t>
            </a:r>
            <a:r>
              <a:rPr lang="en-US" dirty="0" err="1"/>
              <a:t>Treadway</a:t>
            </a:r>
            <a:r>
              <a:rPr lang="en-US" dirty="0"/>
              <a:t> Commission (</a:t>
            </a:r>
            <a:r>
              <a:rPr lang="en-US" dirty="0" err="1">
                <a:hlinkClick r:id="rId2"/>
              </a:rPr>
              <a:t>www.coso.org</a:t>
            </a:r>
            <a:r>
              <a:rPr lang="en-US" dirty="0"/>
              <a:t>)</a:t>
            </a:r>
          </a:p>
          <a:p>
            <a:pPr lvl="1"/>
            <a:r>
              <a:rPr lang="en-US" dirty="0"/>
              <a:t>Ad hoc group to provide guidance on financial </a:t>
            </a:r>
            <a:r>
              <a:rPr lang="en-US" dirty="0" smtClean="0"/>
              <a:t>controls</a:t>
            </a:r>
          </a:p>
          <a:p>
            <a:r>
              <a:rPr lang="en-US" dirty="0" smtClean="0"/>
              <a:t>Sponsoring Organizations</a:t>
            </a:r>
          </a:p>
          <a:p>
            <a:pPr lvl="1"/>
            <a:r>
              <a:rPr lang="en-US" dirty="0" smtClean="0"/>
              <a:t>The American Accounting Association</a:t>
            </a:r>
          </a:p>
          <a:p>
            <a:pPr lvl="1"/>
            <a:r>
              <a:rPr lang="en-US" dirty="0" smtClean="0"/>
              <a:t>The American Institute of Certified Public Accountants</a:t>
            </a:r>
          </a:p>
          <a:p>
            <a:pPr lvl="1"/>
            <a:r>
              <a:rPr lang="en-US" dirty="0" smtClean="0"/>
              <a:t>Financial Executives International</a:t>
            </a:r>
          </a:p>
          <a:p>
            <a:pPr lvl="1"/>
            <a:r>
              <a:rPr lang="en-US" dirty="0" smtClean="0"/>
              <a:t>The Institute of Internal Auditors</a:t>
            </a:r>
          </a:p>
          <a:p>
            <a:pPr lvl="1"/>
            <a:r>
              <a:rPr lang="en-US" dirty="0" smtClean="0"/>
              <a:t>The Institute of Management Accountants</a:t>
            </a:r>
          </a:p>
          <a:p>
            <a:r>
              <a:rPr lang="en-US" b="1" dirty="0"/>
              <a:t>Focus</a:t>
            </a:r>
          </a:p>
          <a:p>
            <a:pPr lvl="1"/>
            <a:r>
              <a:rPr lang="en-US" dirty="0"/>
              <a:t>Corporate operations, financial controls, and compliance</a:t>
            </a:r>
          </a:p>
          <a:p>
            <a:pPr lvl="1"/>
            <a:r>
              <a:rPr lang="en-US" dirty="0"/>
              <a:t>Effectively required for Sarbanes–Oxley compliance</a:t>
            </a:r>
            <a:endParaRPr lang="en-US" dirty="0" smtClean="0"/>
          </a:p>
          <a:p>
            <a:endParaRPr lang="en-US" dirty="0" smtClean="0"/>
          </a:p>
          <a:p>
            <a:pPr lvl="1"/>
            <a:endParaRPr lang="en-US" dirty="0"/>
          </a:p>
        </p:txBody>
      </p:sp>
      <p:sp>
        <p:nvSpPr>
          <p:cNvPr id="6" name="Date Placeholder 5"/>
          <p:cNvSpPr>
            <a:spLocks noGrp="1"/>
          </p:cNvSpPr>
          <p:nvPr>
            <p:ph type="dt" sz="half" idx="10"/>
          </p:nvPr>
        </p:nvSpPr>
        <p:spPr/>
        <p:txBody>
          <a:bodyPr/>
          <a:lstStyle/>
          <a:p>
            <a:fld id="{F99EE1A9-5C4D-DC45-8CB9-897E77DC7C06}" type="datetime1">
              <a:rPr lang="en-US" smtClean="0"/>
              <a:pPr/>
              <a:t>4/11/13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&amp; Organize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60</a:t>
            </a:fld>
            <a:endParaRPr lang="en-US"/>
          </a:p>
        </p:txBody>
      </p:sp>
      <p:sp>
        <p:nvSpPr>
          <p:cNvPr id="5" name="Content Placeholder 4"/>
          <p:cNvSpPr>
            <a:spLocks noGrp="1"/>
          </p:cNvSpPr>
          <p:nvPr>
            <p:ph sz="quarter" idx="1"/>
          </p:nvPr>
        </p:nvSpPr>
        <p:spPr/>
        <p:txBody>
          <a:bodyPr>
            <a:normAutofit fontScale="92500"/>
          </a:bodyPr>
          <a:lstStyle/>
          <a:p>
            <a:r>
              <a:rPr lang="en-US" b="1" dirty="0" smtClean="0"/>
              <a:t>PO1  </a:t>
            </a:r>
            <a:r>
              <a:rPr lang="en-US" dirty="0" smtClean="0"/>
              <a:t>Define a Strategic IT Plan </a:t>
            </a:r>
          </a:p>
          <a:p>
            <a:r>
              <a:rPr lang="en-US" b="1" dirty="0" smtClean="0"/>
              <a:t>PO2  </a:t>
            </a:r>
            <a:r>
              <a:rPr lang="en-US" dirty="0" smtClean="0"/>
              <a:t>Define the Information Architecture </a:t>
            </a:r>
          </a:p>
          <a:p>
            <a:r>
              <a:rPr lang="en-US" b="1" dirty="0" smtClean="0"/>
              <a:t>PO3  </a:t>
            </a:r>
            <a:r>
              <a:rPr lang="en-US" dirty="0" smtClean="0"/>
              <a:t>Determine Technological Direction </a:t>
            </a:r>
          </a:p>
          <a:p>
            <a:r>
              <a:rPr lang="en-US" b="1" dirty="0" smtClean="0"/>
              <a:t>PO4  </a:t>
            </a:r>
            <a:r>
              <a:rPr lang="en-US" dirty="0" smtClean="0"/>
              <a:t>Define the IT Processes, </a:t>
            </a:r>
            <a:r>
              <a:rPr lang="en-US" dirty="0" err="1" smtClean="0"/>
              <a:t>Organisation</a:t>
            </a:r>
            <a:r>
              <a:rPr lang="en-US" dirty="0" smtClean="0"/>
              <a:t> and Relationships </a:t>
            </a:r>
          </a:p>
          <a:p>
            <a:r>
              <a:rPr lang="en-US" b="1" dirty="0" smtClean="0"/>
              <a:t>PO5  </a:t>
            </a:r>
            <a:r>
              <a:rPr lang="en-US" dirty="0" smtClean="0"/>
              <a:t>Manage the IT Investment </a:t>
            </a:r>
          </a:p>
          <a:p>
            <a:r>
              <a:rPr lang="en-US" b="1" dirty="0" smtClean="0"/>
              <a:t>PO6  </a:t>
            </a:r>
            <a:r>
              <a:rPr lang="en-US" dirty="0" smtClean="0"/>
              <a:t>Communicate Management Aims and Direction </a:t>
            </a:r>
          </a:p>
          <a:p>
            <a:r>
              <a:rPr lang="en-US" b="1" dirty="0" smtClean="0"/>
              <a:t>PO7  </a:t>
            </a:r>
            <a:r>
              <a:rPr lang="en-US" dirty="0" smtClean="0"/>
              <a:t>Manage IT Human Resources </a:t>
            </a:r>
          </a:p>
          <a:p>
            <a:r>
              <a:rPr lang="en-US" b="1" dirty="0" smtClean="0"/>
              <a:t>PO8  </a:t>
            </a:r>
            <a:r>
              <a:rPr lang="en-US" dirty="0" smtClean="0"/>
              <a:t>Manage Quality </a:t>
            </a:r>
          </a:p>
          <a:p>
            <a:r>
              <a:rPr lang="en-US" b="1" dirty="0" smtClean="0"/>
              <a:t>PO9  </a:t>
            </a:r>
            <a:r>
              <a:rPr lang="en-US" dirty="0" smtClean="0"/>
              <a:t>Assess and Manage IT Risks </a:t>
            </a:r>
          </a:p>
          <a:p>
            <a:r>
              <a:rPr lang="en-US" b="1" dirty="0" smtClean="0"/>
              <a:t>PO10  </a:t>
            </a:r>
            <a:r>
              <a:rPr lang="en-US" dirty="0" smtClean="0"/>
              <a:t>Manage Projects </a:t>
            </a:r>
          </a:p>
          <a:p>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62319"/>
          </a:xfrm>
        </p:spPr>
        <p:txBody>
          <a:bodyPr>
            <a:normAutofit fontScale="90000"/>
          </a:bodyPr>
          <a:lstStyle/>
          <a:p>
            <a:r>
              <a:rPr lang="en-US" dirty="0" smtClean="0"/>
              <a:t>Plan &amp; Organize Control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61</a:t>
            </a:fld>
            <a:endParaRPr lang="en-US"/>
          </a:p>
        </p:txBody>
      </p:sp>
      <p:sp>
        <p:nvSpPr>
          <p:cNvPr id="5" name="Content Placeholder 4"/>
          <p:cNvSpPr>
            <a:spLocks noGrp="1"/>
          </p:cNvSpPr>
          <p:nvPr>
            <p:ph sz="quarter" idx="1"/>
          </p:nvPr>
        </p:nvSpPr>
        <p:spPr>
          <a:xfrm>
            <a:off x="146304" y="836957"/>
            <a:ext cx="8757776" cy="5354293"/>
          </a:xfrm>
        </p:spPr>
        <p:txBody>
          <a:bodyPr>
            <a:normAutofit fontScale="62500" lnSpcReduction="20000"/>
          </a:bodyPr>
          <a:lstStyle/>
          <a:p>
            <a:r>
              <a:rPr lang="en-US" i="1" dirty="0" smtClean="0"/>
              <a:t>PC1 Process Goals and Objectives </a:t>
            </a:r>
            <a:endParaRPr lang="en-US" dirty="0" smtClean="0"/>
          </a:p>
          <a:p>
            <a:pPr lvl="1"/>
            <a:r>
              <a:rPr lang="en-US" dirty="0" smtClean="0"/>
              <a:t>Define and communicate specific, measurable, actionable, realistic, results-oriented and timely (SMARRT) process goals and objectives for the effective execution of each IT process.</a:t>
            </a:r>
          </a:p>
          <a:p>
            <a:r>
              <a:rPr lang="en-US" i="1" dirty="0" smtClean="0"/>
              <a:t>PC2 Process Ownership </a:t>
            </a:r>
            <a:endParaRPr lang="en-US" dirty="0" smtClean="0"/>
          </a:p>
          <a:p>
            <a:pPr lvl="1"/>
            <a:r>
              <a:rPr lang="en-US" dirty="0" smtClean="0"/>
              <a:t>Assign an owner for each IT process, and clearly define the roles and responsibilities of the process owner.</a:t>
            </a:r>
          </a:p>
          <a:p>
            <a:r>
              <a:rPr lang="en-US" i="1" dirty="0" smtClean="0"/>
              <a:t>PC3 Process Repeatability </a:t>
            </a:r>
            <a:endParaRPr lang="en-US" dirty="0" smtClean="0"/>
          </a:p>
          <a:p>
            <a:pPr lvl="1"/>
            <a:r>
              <a:rPr lang="en-US" dirty="0" smtClean="0"/>
              <a:t>Design and establish each key IT process such that it is repeatable and consistently produces the expected results. Provide for a logical but flexible and scalable sequence of activities that will lead to the desired results and is agile enough to deal with exceptions and emergencies. Use consistent processes, where possible, and tailor only when unavoidable. </a:t>
            </a:r>
          </a:p>
          <a:p>
            <a:r>
              <a:rPr lang="en-US" i="1" dirty="0" smtClean="0"/>
              <a:t>PC4 Roles and Responsibilities </a:t>
            </a:r>
            <a:endParaRPr lang="en-US" dirty="0" smtClean="0"/>
          </a:p>
          <a:p>
            <a:pPr lvl="1"/>
            <a:r>
              <a:rPr lang="en-US" dirty="0" smtClean="0"/>
              <a:t>Define the key activities and end deliverables of the process. Assign and communicate unambiguous roles and responsibilities for effective and efficient execution of the key activities and their documentation as well as accountability for the process end deliverables. </a:t>
            </a:r>
          </a:p>
          <a:p>
            <a:r>
              <a:rPr lang="en-US" i="1" dirty="0" smtClean="0"/>
              <a:t>PC5 Policy, Plans and Procedures </a:t>
            </a:r>
            <a:endParaRPr lang="en-US" dirty="0" smtClean="0"/>
          </a:p>
          <a:p>
            <a:pPr lvl="1"/>
            <a:r>
              <a:rPr lang="en-US" dirty="0" smtClean="0"/>
              <a:t>Define and communicate how all policies, plans and procedures that drive an IT process are documented, reviewed, maintained, approved, stored, communicated and used for training.</a:t>
            </a:r>
          </a:p>
          <a:p>
            <a:r>
              <a:rPr lang="en-US" i="1" dirty="0" smtClean="0"/>
              <a:t>PC6 Process Performance Improvement </a:t>
            </a:r>
            <a:endParaRPr lang="en-US" dirty="0" smtClean="0"/>
          </a:p>
          <a:p>
            <a:pPr lvl="1"/>
            <a:r>
              <a:rPr lang="en-US" dirty="0" smtClean="0"/>
              <a:t>Identify a set of metrics that provides insight into the outcomes and performance of the process. Establish targets that reflect on the process goals and performance indicators that enable the achievement of process goals. Define how the data are to be obtained. Compare actual measurements to targets and take action upon deviations, where necessary. Align metrics, targets and methods with </a:t>
            </a:r>
            <a:r>
              <a:rPr lang="en-US" dirty="0" err="1" smtClean="0"/>
              <a:t>IT’s</a:t>
            </a:r>
            <a:r>
              <a:rPr lang="en-US" dirty="0" smtClean="0"/>
              <a:t> overall performance monitoring approach.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Acquire &amp; Implement</a:t>
            </a:r>
            <a:endParaRPr lang="en-US" dirty="0"/>
          </a:p>
        </p:txBody>
      </p:sp>
      <p:sp>
        <p:nvSpPr>
          <p:cNvPr id="4" name="Date Placeholder 3"/>
          <p:cNvSpPr>
            <a:spLocks noGrp="1"/>
          </p:cNvSpPr>
          <p:nvPr>
            <p:ph type="dt" sz="half" idx="10"/>
          </p:nvPr>
        </p:nvSpPr>
        <p:spPr/>
        <p:txBody>
          <a:bodyPr/>
          <a:lstStyle/>
          <a:p>
            <a:fld id="{1065A39F-FD52-B94E-97C7-E83443C86B23}" type="datetime1">
              <a:rPr lang="en-US" smtClean="0"/>
              <a:pPr/>
              <a:t>4/11/13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62</a:t>
            </a:fld>
            <a:endParaRPr lang="en-US"/>
          </a:p>
        </p:txBody>
      </p:sp>
      <p:sp>
        <p:nvSpPr>
          <p:cNvPr id="6" name="Content Placeholder 5"/>
          <p:cNvSpPr>
            <a:spLocks noGrp="1"/>
          </p:cNvSpPr>
          <p:nvPr>
            <p:ph sz="quarter" idx="1"/>
          </p:nvPr>
        </p:nvSpPr>
        <p:spPr/>
        <p:txBody>
          <a:bodyPr/>
          <a:lstStyle/>
          <a:p>
            <a:r>
              <a:rPr lang="en-US" b="1" dirty="0" smtClean="0"/>
              <a:t>AI1  </a:t>
            </a:r>
            <a:r>
              <a:rPr lang="en-US" dirty="0" smtClean="0"/>
              <a:t>Identify Automated Solutions </a:t>
            </a:r>
          </a:p>
          <a:p>
            <a:r>
              <a:rPr lang="en-US" b="1" dirty="0" smtClean="0"/>
              <a:t>AI2  </a:t>
            </a:r>
            <a:r>
              <a:rPr lang="en-US" dirty="0" smtClean="0"/>
              <a:t>Acquire and Maintain Application Software </a:t>
            </a:r>
          </a:p>
          <a:p>
            <a:r>
              <a:rPr lang="en-US" b="1" dirty="0" smtClean="0"/>
              <a:t>AI3  </a:t>
            </a:r>
            <a:r>
              <a:rPr lang="en-US" dirty="0" smtClean="0"/>
              <a:t>Acquire and Maintain Technology Infrastructure </a:t>
            </a:r>
          </a:p>
          <a:p>
            <a:r>
              <a:rPr lang="en-US" b="1" dirty="0" smtClean="0"/>
              <a:t>AI4  </a:t>
            </a:r>
            <a:r>
              <a:rPr lang="en-US" dirty="0" smtClean="0"/>
              <a:t>Enable Operation and Use </a:t>
            </a:r>
          </a:p>
          <a:p>
            <a:r>
              <a:rPr lang="en-US" b="1" dirty="0" smtClean="0"/>
              <a:t>AI5  </a:t>
            </a:r>
            <a:r>
              <a:rPr lang="en-US" dirty="0" smtClean="0"/>
              <a:t>Procure IT Resources </a:t>
            </a:r>
          </a:p>
          <a:p>
            <a:r>
              <a:rPr lang="en-US" b="1" dirty="0" smtClean="0"/>
              <a:t>AI6  </a:t>
            </a:r>
            <a:r>
              <a:rPr lang="en-US" dirty="0" smtClean="0"/>
              <a:t>Manage Changes </a:t>
            </a:r>
          </a:p>
          <a:p>
            <a:r>
              <a:rPr lang="en-US" b="1" dirty="0" smtClean="0"/>
              <a:t>AI7  </a:t>
            </a:r>
            <a:r>
              <a:rPr lang="en-US" dirty="0" smtClean="0"/>
              <a:t>Install and Accredit Solutions and Changes</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COSO General and Application Controls</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63</a:t>
            </a:fld>
            <a:endParaRPr lang="en-US"/>
          </a:p>
        </p:txBody>
      </p:sp>
      <p:sp>
        <p:nvSpPr>
          <p:cNvPr id="5" name="Content Placeholder 4"/>
          <p:cNvSpPr>
            <a:spLocks noGrp="1"/>
          </p:cNvSpPr>
          <p:nvPr>
            <p:ph sz="quarter" idx="1"/>
          </p:nvPr>
        </p:nvSpPr>
        <p:spPr/>
        <p:txBody>
          <a:bodyPr/>
          <a:lstStyle/>
          <a:p>
            <a:r>
              <a:rPr lang="en-US" dirty="0" smtClean="0"/>
              <a:t>Remember these?</a:t>
            </a:r>
          </a:p>
          <a:p>
            <a:r>
              <a:rPr lang="en-US" dirty="0" smtClean="0"/>
              <a:t>General – embedded into IT processes</a:t>
            </a:r>
          </a:p>
          <a:p>
            <a:pPr lvl="1"/>
            <a:r>
              <a:rPr lang="en-US" dirty="0" smtClean="0"/>
              <a:t>SDLC; Change Management; Security; Computer Op’s</a:t>
            </a:r>
          </a:p>
          <a:p>
            <a:r>
              <a:rPr lang="en-US" dirty="0" smtClean="0"/>
              <a:t>Application – embedded into software</a:t>
            </a:r>
          </a:p>
          <a:p>
            <a:pPr lvl="1"/>
            <a:r>
              <a:rPr lang="en-US" dirty="0" smtClean="0"/>
              <a:t>CIA; Authorization, Segregation of Duties</a:t>
            </a:r>
          </a:p>
          <a:p>
            <a:r>
              <a:rPr lang="en-US" dirty="0" smtClean="0"/>
              <a:t>Management is Responsible for General</a:t>
            </a:r>
          </a:p>
          <a:p>
            <a:r>
              <a:rPr lang="en-US" dirty="0" smtClean="0"/>
              <a:t>IT is Responsible for Application</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75212" y="274638"/>
            <a:ext cx="7772400" cy="547889"/>
          </a:xfrm>
        </p:spPr>
        <p:txBody>
          <a:bodyPr>
            <a:normAutofit fontScale="90000"/>
          </a:bodyPr>
          <a:lstStyle/>
          <a:p>
            <a:r>
              <a:rPr lang="en-US" dirty="0" smtClean="0"/>
              <a:t>A&amp;I Control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64</a:t>
            </a:fld>
            <a:endParaRPr lang="en-US"/>
          </a:p>
        </p:txBody>
      </p:sp>
      <p:sp>
        <p:nvSpPr>
          <p:cNvPr id="5" name="Content Placeholder 4"/>
          <p:cNvSpPr>
            <a:spLocks noGrp="1"/>
          </p:cNvSpPr>
          <p:nvPr>
            <p:ph sz="quarter" idx="1"/>
          </p:nvPr>
        </p:nvSpPr>
        <p:spPr>
          <a:xfrm>
            <a:off x="375212" y="822527"/>
            <a:ext cx="8528868" cy="5387773"/>
          </a:xfrm>
        </p:spPr>
        <p:txBody>
          <a:bodyPr>
            <a:normAutofit fontScale="70000" lnSpcReduction="20000"/>
          </a:bodyPr>
          <a:lstStyle/>
          <a:p>
            <a:r>
              <a:rPr lang="en-US" i="1" dirty="0" smtClean="0"/>
              <a:t>AC1 Source Data Preparation and </a:t>
            </a:r>
            <a:r>
              <a:rPr lang="en-US" i="1" dirty="0" err="1" smtClean="0"/>
              <a:t>Authorisation</a:t>
            </a:r>
            <a:r>
              <a:rPr lang="en-US" i="1" dirty="0" smtClean="0"/>
              <a:t> </a:t>
            </a:r>
            <a:endParaRPr lang="en-US" dirty="0" smtClean="0"/>
          </a:p>
          <a:p>
            <a:pPr lvl="1"/>
            <a:r>
              <a:rPr lang="en-US" dirty="0" smtClean="0"/>
              <a:t>Ensure that source documents are prepared by </a:t>
            </a:r>
            <a:r>
              <a:rPr lang="en-US" dirty="0" err="1" smtClean="0"/>
              <a:t>authorised</a:t>
            </a:r>
            <a:r>
              <a:rPr lang="en-US" dirty="0" smtClean="0"/>
              <a:t> and qualified personnel following established procedures, taking into account adequate segregation of duties regarding the origination and approval of these documents.</a:t>
            </a:r>
          </a:p>
          <a:p>
            <a:r>
              <a:rPr lang="en-US" i="1" dirty="0" smtClean="0"/>
              <a:t>AC2 Source Data Collection and Entry </a:t>
            </a:r>
            <a:endParaRPr lang="en-US" dirty="0" smtClean="0"/>
          </a:p>
          <a:p>
            <a:pPr lvl="1"/>
            <a:r>
              <a:rPr lang="en-US" dirty="0" smtClean="0"/>
              <a:t>Establish that data input is performed in a timely manner by </a:t>
            </a:r>
            <a:r>
              <a:rPr lang="en-US" dirty="0" err="1" smtClean="0"/>
              <a:t>authorised</a:t>
            </a:r>
            <a:r>
              <a:rPr lang="en-US" dirty="0" smtClean="0"/>
              <a:t> and qualified staff. Correction and resubmission of data that were erroneously input should be performed without compromising original transaction </a:t>
            </a:r>
            <a:r>
              <a:rPr lang="en-US" dirty="0" err="1" smtClean="0"/>
              <a:t>authorisation</a:t>
            </a:r>
            <a:r>
              <a:rPr lang="en-US" dirty="0" smtClean="0"/>
              <a:t> levels.</a:t>
            </a:r>
          </a:p>
          <a:p>
            <a:r>
              <a:rPr lang="en-US" i="1" dirty="0" smtClean="0"/>
              <a:t>AC3 Accuracy, Completeness and Authenticity Checks </a:t>
            </a:r>
            <a:endParaRPr lang="en-US" dirty="0" smtClean="0"/>
          </a:p>
          <a:p>
            <a:pPr lvl="1"/>
            <a:r>
              <a:rPr lang="en-US" dirty="0" smtClean="0"/>
              <a:t>Ensure that transactions are accurate, complete and valid.</a:t>
            </a:r>
          </a:p>
          <a:p>
            <a:r>
              <a:rPr lang="en-US" i="1" dirty="0" smtClean="0"/>
              <a:t>AC4 Processing Integrity and Validity </a:t>
            </a:r>
            <a:endParaRPr lang="en-US" dirty="0" smtClean="0"/>
          </a:p>
          <a:p>
            <a:pPr lvl="1"/>
            <a:r>
              <a:rPr lang="en-US" dirty="0" smtClean="0"/>
              <a:t>Maintain the integrity and validity of data throughout the processing cycle.</a:t>
            </a:r>
          </a:p>
          <a:p>
            <a:r>
              <a:rPr lang="en-US" i="1" dirty="0" smtClean="0"/>
              <a:t>AC5 Output Review, Reconciliation and Error Handling </a:t>
            </a:r>
            <a:endParaRPr lang="en-US" dirty="0" smtClean="0"/>
          </a:p>
          <a:p>
            <a:pPr lvl="1"/>
            <a:r>
              <a:rPr lang="en-US" dirty="0" smtClean="0"/>
              <a:t>Establish procedures and associated responsibilities to ensure that output is handled in an </a:t>
            </a:r>
            <a:r>
              <a:rPr lang="en-US" dirty="0" err="1" smtClean="0"/>
              <a:t>authorised</a:t>
            </a:r>
            <a:r>
              <a:rPr lang="en-US" dirty="0" smtClean="0"/>
              <a:t> manner, delivered to the appropriate recipient, and protected during transmission; that verification, detection and correction of the accuracy of output occurs; and that information provided in the output is used. </a:t>
            </a:r>
          </a:p>
          <a:p>
            <a:r>
              <a:rPr lang="en-US" i="1" dirty="0" smtClean="0"/>
              <a:t>AC6 Transaction Authentication and Integrity </a:t>
            </a:r>
            <a:endParaRPr lang="en-US" dirty="0" smtClean="0"/>
          </a:p>
          <a:p>
            <a:pPr lvl="1"/>
            <a:r>
              <a:rPr lang="en-US" dirty="0" smtClean="0"/>
              <a:t>Before passing transaction data between internal applications and business/operational functions (in or outside the enterprise), check it for proper addressing, authenticity of origin and integrity of content. Maintain authenticity and integrity during transmission or transport. </a:t>
            </a:r>
          </a:p>
          <a:p>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 &amp; Support</a:t>
            </a:r>
            <a:endParaRPr lang="en-US" dirty="0"/>
          </a:p>
        </p:txBody>
      </p:sp>
      <p:sp>
        <p:nvSpPr>
          <p:cNvPr id="5" name="Date Placeholder 4"/>
          <p:cNvSpPr>
            <a:spLocks noGrp="1"/>
          </p:cNvSpPr>
          <p:nvPr>
            <p:ph type="dt" sz="half" idx="10"/>
          </p:nvPr>
        </p:nvSpPr>
        <p:spPr/>
        <p:txBody>
          <a:bodyPr/>
          <a:lstStyle/>
          <a:p>
            <a:fld id="{865E5235-96DB-DA4D-BA0C-631A6F9C1EC3}" type="datetime1">
              <a:rPr lang="en-US" smtClean="0"/>
              <a:pPr/>
              <a:t>4/11/13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65</a:t>
            </a:fld>
            <a:endParaRPr lang="en-US"/>
          </a:p>
        </p:txBody>
      </p:sp>
      <p:sp>
        <p:nvSpPr>
          <p:cNvPr id="7" name="Content Placeholder 6"/>
          <p:cNvSpPr>
            <a:spLocks noGrp="1"/>
          </p:cNvSpPr>
          <p:nvPr>
            <p:ph sz="quarter" idx="1"/>
          </p:nvPr>
        </p:nvSpPr>
        <p:spPr/>
        <p:txBody>
          <a:bodyPr>
            <a:normAutofit fontScale="85000" lnSpcReduction="20000"/>
          </a:bodyPr>
          <a:lstStyle/>
          <a:p>
            <a:r>
              <a:rPr lang="en-US" b="1" dirty="0" smtClean="0"/>
              <a:t>DS1  </a:t>
            </a:r>
            <a:r>
              <a:rPr lang="en-US" dirty="0" smtClean="0"/>
              <a:t>Define and Manage Service Levels </a:t>
            </a:r>
          </a:p>
          <a:p>
            <a:r>
              <a:rPr lang="en-US" b="1" dirty="0" smtClean="0"/>
              <a:t>DS2  </a:t>
            </a:r>
            <a:r>
              <a:rPr lang="en-US" dirty="0" smtClean="0"/>
              <a:t>Manage Third-party Services </a:t>
            </a:r>
          </a:p>
          <a:p>
            <a:r>
              <a:rPr lang="en-US" b="1" dirty="0" smtClean="0"/>
              <a:t>DS3  </a:t>
            </a:r>
            <a:r>
              <a:rPr lang="en-US" dirty="0" smtClean="0"/>
              <a:t>Manage Performance and Capacity </a:t>
            </a:r>
          </a:p>
          <a:p>
            <a:r>
              <a:rPr lang="en-US" b="1" dirty="0" smtClean="0"/>
              <a:t>DS4  </a:t>
            </a:r>
            <a:r>
              <a:rPr lang="en-US" dirty="0" smtClean="0"/>
              <a:t>Ensure Continuous Service </a:t>
            </a:r>
          </a:p>
          <a:p>
            <a:r>
              <a:rPr lang="en-US" b="1" dirty="0" smtClean="0"/>
              <a:t>DS5  </a:t>
            </a:r>
            <a:r>
              <a:rPr lang="en-US" dirty="0" smtClean="0"/>
              <a:t>Ensure Systems Security </a:t>
            </a:r>
          </a:p>
          <a:p>
            <a:r>
              <a:rPr lang="en-US" b="1" dirty="0" smtClean="0"/>
              <a:t>DS6  </a:t>
            </a:r>
            <a:r>
              <a:rPr lang="en-US" dirty="0" smtClean="0"/>
              <a:t>Identify and Allocate Costs </a:t>
            </a:r>
          </a:p>
          <a:p>
            <a:r>
              <a:rPr lang="en-US" b="1" dirty="0" smtClean="0"/>
              <a:t>DS7  </a:t>
            </a:r>
            <a:r>
              <a:rPr lang="en-US" dirty="0" smtClean="0"/>
              <a:t>Educate and Train Users </a:t>
            </a:r>
          </a:p>
          <a:p>
            <a:r>
              <a:rPr lang="en-US" b="1" dirty="0" smtClean="0"/>
              <a:t>DS8  </a:t>
            </a:r>
            <a:r>
              <a:rPr lang="en-US" dirty="0" smtClean="0"/>
              <a:t>Manage Service Desk and Incidents </a:t>
            </a:r>
          </a:p>
          <a:p>
            <a:r>
              <a:rPr lang="en-US" b="1" dirty="0" smtClean="0"/>
              <a:t>DS9  </a:t>
            </a:r>
            <a:r>
              <a:rPr lang="en-US" dirty="0" smtClean="0"/>
              <a:t>Manage the Configuration </a:t>
            </a:r>
          </a:p>
          <a:p>
            <a:r>
              <a:rPr lang="en-US" b="1" dirty="0" smtClean="0"/>
              <a:t>DS10  </a:t>
            </a:r>
            <a:r>
              <a:rPr lang="en-US" dirty="0" smtClean="0"/>
              <a:t>Manage Problems </a:t>
            </a:r>
          </a:p>
          <a:p>
            <a:r>
              <a:rPr lang="en-US" b="1" dirty="0" smtClean="0"/>
              <a:t>DS11  </a:t>
            </a:r>
            <a:r>
              <a:rPr lang="en-US" dirty="0" smtClean="0"/>
              <a:t>Manage Data </a:t>
            </a:r>
          </a:p>
          <a:p>
            <a:r>
              <a:rPr lang="en-US" b="1" dirty="0" smtClean="0"/>
              <a:t>DS12  </a:t>
            </a:r>
            <a:r>
              <a:rPr lang="en-US" dirty="0" smtClean="0"/>
              <a:t>Manage the Physical Environment </a:t>
            </a:r>
          </a:p>
          <a:p>
            <a:r>
              <a:rPr lang="en-US" b="1" dirty="0" smtClean="0"/>
              <a:t>DS13  </a:t>
            </a:r>
            <a:r>
              <a:rPr lang="en-US" dirty="0" smtClean="0"/>
              <a:t>Manage Operations </a:t>
            </a:r>
          </a:p>
          <a:p>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Monitor &amp; Evaluate</a:t>
            </a:r>
            <a:endParaRPr lang="en-US" dirty="0"/>
          </a:p>
        </p:txBody>
      </p:sp>
      <p:sp>
        <p:nvSpPr>
          <p:cNvPr id="6" name="Date Placeholder 5"/>
          <p:cNvSpPr>
            <a:spLocks noGrp="1"/>
          </p:cNvSpPr>
          <p:nvPr>
            <p:ph type="dt" sz="half" idx="10"/>
          </p:nvPr>
        </p:nvSpPr>
        <p:spPr/>
        <p:txBody>
          <a:bodyPr/>
          <a:lstStyle/>
          <a:p>
            <a:fld id="{E6AFC30E-F104-FF46-94AA-0D2975EE453D}" type="datetime1">
              <a:rPr lang="en-US" smtClean="0"/>
              <a:pPr/>
              <a:t>4/11/13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66</a:t>
            </a:fld>
            <a:endParaRPr lang="en-US"/>
          </a:p>
        </p:txBody>
      </p:sp>
      <p:sp>
        <p:nvSpPr>
          <p:cNvPr id="8" name="Content Placeholder 7"/>
          <p:cNvSpPr>
            <a:spLocks noGrp="1"/>
          </p:cNvSpPr>
          <p:nvPr>
            <p:ph sz="quarter" idx="1"/>
          </p:nvPr>
        </p:nvSpPr>
        <p:spPr/>
        <p:txBody>
          <a:bodyPr/>
          <a:lstStyle/>
          <a:p>
            <a:r>
              <a:rPr lang="en-US" b="1" dirty="0" smtClean="0"/>
              <a:t>ME1  </a:t>
            </a:r>
            <a:r>
              <a:rPr lang="en-US" dirty="0" smtClean="0"/>
              <a:t>Monitor and Evaluate IT Performance </a:t>
            </a:r>
          </a:p>
          <a:p>
            <a:r>
              <a:rPr lang="en-US" b="1" dirty="0" smtClean="0"/>
              <a:t>ME2  </a:t>
            </a:r>
            <a:r>
              <a:rPr lang="en-US" dirty="0" smtClean="0"/>
              <a:t>Monitor and Evaluate Internal Control </a:t>
            </a:r>
          </a:p>
          <a:p>
            <a:r>
              <a:rPr lang="en-US" b="1" dirty="0" smtClean="0"/>
              <a:t>ME3  </a:t>
            </a:r>
            <a:r>
              <a:rPr lang="en-US" dirty="0" smtClean="0"/>
              <a:t>Ensure Compliance With External Requirements </a:t>
            </a:r>
          </a:p>
          <a:p>
            <a:r>
              <a:rPr lang="en-US" b="1" dirty="0" smtClean="0"/>
              <a:t>ME4  </a:t>
            </a:r>
            <a:r>
              <a:rPr lang="en-US" dirty="0" smtClean="0"/>
              <a:t>Provide IT Governance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38BE5529-A154-924D-8F9D-2CA4B164DEA2}"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67</a:t>
            </a:fld>
            <a:endParaRPr lang="en-US"/>
          </a:p>
        </p:txBody>
      </p:sp>
      <p:sp>
        <p:nvSpPr>
          <p:cNvPr id="5" name="Title 4"/>
          <p:cNvSpPr>
            <a:spLocks noGrp="1"/>
          </p:cNvSpPr>
          <p:nvPr>
            <p:ph type="ctrTitle"/>
          </p:nvPr>
        </p:nvSpPr>
        <p:spPr/>
        <p:txBody>
          <a:bodyPr/>
          <a:lstStyle/>
          <a:p>
            <a:r>
              <a:rPr lang="en-US" dirty="0" smtClean="0"/>
              <a:t>ISO Security Frameworks</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09571" name="Content Placeholder 1"/>
          <p:cNvSpPr>
            <a:spLocks noGrp="1"/>
          </p:cNvSpPr>
          <p:nvPr>
            <p:ph sz="quarter" idx="1"/>
          </p:nvPr>
        </p:nvSpPr>
        <p:spPr>
          <a:xfrm>
            <a:off x="457200" y="1600200"/>
            <a:ext cx="8229600" cy="4648200"/>
          </a:xfrm>
        </p:spPr>
        <p:txBody>
          <a:bodyPr rtlCol="0">
            <a:normAutofit/>
          </a:bodyPr>
          <a:lstStyle/>
          <a:p>
            <a:pPr fontAlgn="auto">
              <a:spcAft>
                <a:spcPts val="0"/>
              </a:spcAft>
              <a:buClr>
                <a:schemeClr val="accent1">
                  <a:lumMod val="60000"/>
                  <a:lumOff val="40000"/>
                </a:schemeClr>
              </a:buClr>
              <a:buFont typeface="Candara" pitchFamily="34" charset="0"/>
              <a:buChar char="•"/>
              <a:defRPr/>
            </a:pPr>
            <a:r>
              <a:rPr lang="en-US" b="1">
                <a:ea typeface="+mn-ea"/>
                <a:cs typeface="+mn-cs"/>
              </a:rPr>
              <a:t>ISO/IEC 27000</a:t>
            </a:r>
          </a:p>
          <a:p>
            <a:pPr lvl="1" fontAlgn="auto">
              <a:spcAft>
                <a:spcPts val="0"/>
              </a:spcAft>
              <a:buFont typeface="Candara" pitchFamily="34" charset="0"/>
              <a:buChar char="•"/>
              <a:defRPr/>
            </a:pPr>
            <a:r>
              <a:rPr lang="en-US"/>
              <a:t>Family of IT security standards with several individual standards</a:t>
            </a:r>
          </a:p>
          <a:p>
            <a:pPr lvl="1" fontAlgn="auto">
              <a:spcAft>
                <a:spcPts val="0"/>
              </a:spcAft>
              <a:buFont typeface="Candara" pitchFamily="34" charset="0"/>
              <a:buChar char="•"/>
              <a:defRPr/>
            </a:pPr>
            <a:r>
              <a:rPr lang="en-US"/>
              <a:t>From the International Organization for Standardization (ISO) and the International Electrotechnical Commission (IEC)</a:t>
            </a:r>
          </a:p>
          <a:p>
            <a:pPr fontAlgn="auto">
              <a:spcAft>
                <a:spcPts val="0"/>
              </a:spcAft>
              <a:buClr>
                <a:schemeClr val="accent1">
                  <a:lumMod val="60000"/>
                  <a:lumOff val="40000"/>
                </a:schemeClr>
              </a:buClr>
              <a:buFont typeface="Candara" pitchFamily="34" charset="0"/>
              <a:buChar char="•"/>
              <a:defRPr/>
            </a:pPr>
            <a:r>
              <a:rPr lang="en-US" b="1">
                <a:ea typeface="+mn-ea"/>
                <a:cs typeface="+mn-cs"/>
              </a:rPr>
              <a:t>ISO/IEC 27002</a:t>
            </a:r>
          </a:p>
          <a:p>
            <a:pPr lvl="1" fontAlgn="auto">
              <a:spcAft>
                <a:spcPts val="0"/>
              </a:spcAft>
              <a:buFont typeface="Candara" pitchFamily="34" charset="0"/>
              <a:buChar char="•"/>
              <a:defRPr/>
            </a:pPr>
            <a:r>
              <a:rPr lang="en-US"/>
              <a:t>Originally called ISO/IEC 17799</a:t>
            </a:r>
          </a:p>
          <a:p>
            <a:pPr lvl="1" fontAlgn="auto">
              <a:spcAft>
                <a:spcPts val="0"/>
              </a:spcAft>
              <a:buFont typeface="Candara" pitchFamily="34" charset="0"/>
              <a:buChar char="•"/>
              <a:defRPr/>
            </a:pPr>
            <a:r>
              <a:rPr lang="en-US"/>
              <a:t>Recommendations in 11 broad areas of security management</a:t>
            </a:r>
          </a:p>
          <a:p>
            <a:pPr lvl="1" fontAlgn="auto">
              <a:spcAft>
                <a:spcPts val="0"/>
              </a:spcAft>
              <a:buFont typeface="Candara" pitchFamily="34" charset="0"/>
              <a:buChar char="•"/>
              <a:defRPr/>
            </a:pPr>
            <a:endParaRPr lang="en-US"/>
          </a:p>
        </p:txBody>
      </p:sp>
      <p:sp>
        <p:nvSpPr>
          <p:cNvPr id="6" name="Date Placeholder 5"/>
          <p:cNvSpPr>
            <a:spLocks noGrp="1"/>
          </p:cNvSpPr>
          <p:nvPr>
            <p:ph type="dt" sz="half" idx="10"/>
          </p:nvPr>
        </p:nvSpPr>
        <p:spPr/>
        <p:txBody>
          <a:bodyPr/>
          <a:lstStyle/>
          <a:p>
            <a:fld id="{E87CCD91-080C-2143-A949-0953A90DE532}" type="datetime1">
              <a:rPr lang="en-US" smtClean="0"/>
              <a:pPr/>
              <a:t>4/11/13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68</a:t>
            </a:fld>
            <a:endParaRPr 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44387" name="Content Placeholder 1"/>
          <p:cNvSpPr>
            <a:spLocks noGrp="1"/>
          </p:cNvSpPr>
          <p:nvPr>
            <p:ph sz="quarter" idx="1"/>
          </p:nvPr>
        </p:nvSpPr>
        <p:spPr>
          <a:xfrm>
            <a:off x="457200" y="1524000"/>
            <a:ext cx="8229600" cy="533400"/>
          </a:xfrm>
        </p:spPr>
        <p:txBody>
          <a:bodyPr>
            <a:normAutofit/>
          </a:bodyPr>
          <a:lstStyle/>
          <a:p>
            <a:r>
              <a:rPr lang="en-US" b="1"/>
              <a:t>ISO/IEC 27002: Eleven Broad Areas</a:t>
            </a:r>
          </a:p>
        </p:txBody>
      </p:sp>
      <p:graphicFrame>
        <p:nvGraphicFramePr>
          <p:cNvPr id="6" name="Table 5"/>
          <p:cNvGraphicFramePr>
            <a:graphicFrameLocks noGrp="1"/>
          </p:cNvGraphicFramePr>
          <p:nvPr/>
        </p:nvGraphicFramePr>
        <p:xfrm>
          <a:off x="152400" y="2133600"/>
          <a:ext cx="8839200" cy="3429000"/>
        </p:xfrm>
        <a:graphic>
          <a:graphicData uri="http://schemas.openxmlformats.org/drawingml/2006/table">
            <a:tbl>
              <a:tblPr bandRow="1">
                <a:tableStyleId>{5C22544A-7EE6-4342-B048-85BDC9FD1C3A}</a:tableStyleId>
              </a:tblPr>
              <a:tblGrid>
                <a:gridCol w="4419600"/>
                <a:gridCol w="4419600"/>
              </a:tblGrid>
              <a:tr h="41929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Security policy</a:t>
                      </a:r>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Access control</a:t>
                      </a:r>
                    </a:p>
                  </a:txBody>
                  <a:tcPr/>
                </a:tc>
              </a:tr>
              <a:tr h="723709">
                <a:tc>
                  <a:txBody>
                    <a:bodyPr/>
                    <a:lstStyle/>
                    <a:p>
                      <a:r>
                        <a:rPr lang="en-US" sz="2000" dirty="0" smtClean="0"/>
                        <a:t>Organization of information security</a:t>
                      </a:r>
                      <a:endParaRPr lang="en-US" sz="2000" dirty="0"/>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Information systems acquisition, development and maintenance</a:t>
                      </a:r>
                    </a:p>
                  </a:txBody>
                  <a:tcPr/>
                </a:tc>
              </a:tr>
              <a:tr h="723709">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Asset management</a:t>
                      </a:r>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Information security incident management</a:t>
                      </a:r>
                    </a:p>
                  </a:txBody>
                  <a:tcPr/>
                </a:tc>
              </a:tr>
              <a:tr h="419291">
                <a:tc>
                  <a:txBody>
                    <a:bodyPr/>
                    <a:lstStyle/>
                    <a:p>
                      <a:r>
                        <a:rPr lang="en-US" sz="2000" dirty="0" smtClean="0"/>
                        <a:t>Human resources security</a:t>
                      </a:r>
                      <a:endParaRPr lang="en-US" sz="2000" dirty="0"/>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Business continuity management</a:t>
                      </a:r>
                    </a:p>
                  </a:txBody>
                  <a:tcPr/>
                </a:tc>
              </a:tr>
              <a:tr h="419291">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Physical and environmental security</a:t>
                      </a:r>
                    </a:p>
                  </a:txBody>
                  <a:tcPr/>
                </a:tc>
                <a:tc>
                  <a:txBody>
                    <a:bodyPr/>
                    <a:lstStyle/>
                    <a:p>
                      <a:r>
                        <a:rPr lang="en-US" sz="2000" dirty="0" smtClean="0"/>
                        <a:t>Compliance</a:t>
                      </a:r>
                      <a:endParaRPr lang="en-US" sz="2000" dirty="0"/>
                    </a:p>
                  </a:txBody>
                  <a:tcPr/>
                </a:tc>
              </a:tr>
              <a:tr h="723709">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Communications and operations management</a:t>
                      </a:r>
                    </a:p>
                  </a:txBody>
                  <a:tcPr/>
                </a:tc>
                <a:tc>
                  <a:txBody>
                    <a:bodyPr/>
                    <a:lstStyle/>
                    <a:p>
                      <a:endParaRPr lang="en-US" sz="2000" dirty="0"/>
                    </a:p>
                  </a:txBody>
                  <a:tcPr/>
                </a:tc>
              </a:tr>
            </a:tbl>
          </a:graphicData>
        </a:graphic>
      </p:graphicFrame>
      <p:sp>
        <p:nvSpPr>
          <p:cNvPr id="7" name="Date Placeholder 6"/>
          <p:cNvSpPr>
            <a:spLocks noGrp="1"/>
          </p:cNvSpPr>
          <p:nvPr>
            <p:ph type="dt" sz="half" idx="10"/>
          </p:nvPr>
        </p:nvSpPr>
        <p:spPr/>
        <p:txBody>
          <a:bodyPr/>
          <a:lstStyle/>
          <a:p>
            <a:fld id="{77DAA75E-4636-7F4B-B19F-405C57995A5B}" type="datetime1">
              <a:rPr lang="en-US" smtClean="0"/>
              <a:pPr/>
              <a:t>4/11/13</a:t>
            </a:fld>
            <a:endParaRPr lang="en-US"/>
          </a:p>
        </p:txBody>
      </p:sp>
      <p:sp>
        <p:nvSpPr>
          <p:cNvPr id="8" name="Slide Number Placeholder 7"/>
          <p:cNvSpPr>
            <a:spLocks noGrp="1"/>
          </p:cNvSpPr>
          <p:nvPr>
            <p:ph type="sldNum" sz="quarter" idx="12"/>
          </p:nvPr>
        </p:nvSpPr>
        <p:spPr/>
        <p:txBody>
          <a:bodyPr/>
          <a:lstStyle/>
          <a:p>
            <a:fld id="{63F08C14-659A-7840-81AD-CE50777F30A0}" type="slidenum">
              <a:rPr lang="en-US" smtClean="0"/>
              <a:pPr/>
              <a:t>69</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COSO’s</a:t>
            </a:r>
            <a:r>
              <a:rPr lang="en-US" dirty="0" smtClean="0"/>
              <a:t> Mission &amp; Frameworks</a:t>
            </a:r>
            <a:endParaRPr lang="en-US" dirty="0"/>
          </a:p>
        </p:txBody>
      </p:sp>
      <p:sp>
        <p:nvSpPr>
          <p:cNvPr id="3" name="Content Placeholder 2"/>
          <p:cNvSpPr>
            <a:spLocks noGrp="1"/>
          </p:cNvSpPr>
          <p:nvPr>
            <p:ph sz="quarter" idx="1"/>
          </p:nvPr>
        </p:nvSpPr>
        <p:spPr/>
        <p:txBody>
          <a:bodyPr/>
          <a:lstStyle/>
          <a:p>
            <a:r>
              <a:rPr lang="en-US" dirty="0" smtClean="0"/>
              <a:t>“The Committee of Sponsoring Organizations’ (COSO) mission is to provide thought leadership through the development of comprehensive frameworks and guidance on enterprise risk management, internal control and fraud deterrence designed to improve organizational performance and governance and to reduce the extent of fraud in organizations.”</a:t>
            </a:r>
          </a:p>
          <a:p>
            <a:r>
              <a:rPr lang="en-US" dirty="0" smtClean="0"/>
              <a:t>Frameworks Issued:</a:t>
            </a:r>
          </a:p>
          <a:p>
            <a:pPr lvl="1"/>
            <a:r>
              <a:rPr lang="en-US" dirty="0" smtClean="0"/>
              <a:t>Internal Control – Integrated Framework (1992)*</a:t>
            </a:r>
          </a:p>
          <a:p>
            <a:pPr lvl="1"/>
            <a:r>
              <a:rPr lang="en-US" dirty="0" smtClean="0"/>
              <a:t>Enterprise Risk Management – Integrated Framework (2004)**</a:t>
            </a:r>
            <a:endParaRPr lang="en-US" dirty="0"/>
          </a:p>
        </p:txBody>
      </p:sp>
      <p:sp>
        <p:nvSpPr>
          <p:cNvPr id="4" name="Date Placeholder 3"/>
          <p:cNvSpPr>
            <a:spLocks noGrp="1"/>
          </p:cNvSpPr>
          <p:nvPr>
            <p:ph type="dt" sz="half" idx="10"/>
          </p:nvPr>
        </p:nvSpPr>
        <p:spPr/>
        <p:txBody>
          <a:bodyPr/>
          <a:lstStyle/>
          <a:p>
            <a:fld id="{0F254BE3-12DD-874D-9A23-A1B46313F157}" type="datetime1">
              <a:rPr lang="en-US" smtClean="0"/>
              <a:pPr/>
              <a:t>4/11/13</a:t>
            </a:fld>
            <a:endParaRPr lang="en-US" dirty="0"/>
          </a:p>
        </p:txBody>
      </p:sp>
      <p:sp>
        <p:nvSpPr>
          <p:cNvPr id="5" name="Slide Number Placeholder 4"/>
          <p:cNvSpPr>
            <a:spLocks noGrp="1"/>
          </p:cNvSpPr>
          <p:nvPr>
            <p:ph type="sldNum" sz="quarter" idx="12"/>
          </p:nvPr>
        </p:nvSpPr>
        <p:spPr/>
        <p:txBody>
          <a:bodyPr/>
          <a:lstStyle/>
          <a:p>
            <a:fld id="{63F08C14-659A-7840-81AD-CE50777F30A0}" type="slidenum">
              <a:rPr lang="en-US" smtClean="0"/>
              <a:pPr/>
              <a:t>7</a:t>
            </a:fld>
            <a:endParaRPr lang="en-US"/>
          </a:p>
        </p:txBody>
      </p:sp>
      <p:sp>
        <p:nvSpPr>
          <p:cNvPr id="6" name="TextBox 5"/>
          <p:cNvSpPr txBox="1"/>
          <p:nvPr/>
        </p:nvSpPr>
        <p:spPr>
          <a:xfrm>
            <a:off x="914400" y="6021169"/>
            <a:ext cx="5418520" cy="646331"/>
          </a:xfrm>
          <a:prstGeom prst="rect">
            <a:avLst/>
          </a:prstGeom>
          <a:noFill/>
        </p:spPr>
        <p:txBody>
          <a:bodyPr wrap="none" rtlCol="0">
            <a:spAutoFit/>
          </a:bodyPr>
          <a:lstStyle/>
          <a:p>
            <a:r>
              <a:rPr lang="en-US" dirty="0" smtClean="0"/>
              <a:t>*IC – Integrated Framework (2013) release date May 14, 2013</a:t>
            </a:r>
          </a:p>
          <a:p>
            <a:r>
              <a:rPr lang="en-US" dirty="0" smtClean="0"/>
              <a:t>** Paper Topic</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45411" name="Content Placeholder 1"/>
          <p:cNvSpPr>
            <a:spLocks noGrp="1"/>
          </p:cNvSpPr>
          <p:nvPr>
            <p:ph sz="quarter" idx="1"/>
          </p:nvPr>
        </p:nvSpPr>
        <p:spPr>
          <a:xfrm>
            <a:off x="457200" y="1676400"/>
            <a:ext cx="8229600" cy="4330700"/>
          </a:xfrm>
        </p:spPr>
        <p:txBody>
          <a:bodyPr/>
          <a:lstStyle/>
          <a:p>
            <a:r>
              <a:rPr lang="en-US" b="1"/>
              <a:t>ISO/IEC 27001</a:t>
            </a:r>
          </a:p>
          <a:p>
            <a:pPr lvl="1"/>
            <a:r>
              <a:rPr lang="en-US"/>
              <a:t>Created in 2005, long after ISO/IEC 27002</a:t>
            </a:r>
          </a:p>
          <a:p>
            <a:pPr lvl="1"/>
            <a:r>
              <a:rPr lang="en-US"/>
              <a:t>Specifies certification by a third party</a:t>
            </a:r>
          </a:p>
          <a:p>
            <a:pPr lvl="2"/>
            <a:r>
              <a:rPr lang="en-US"/>
              <a:t>COSO and CobiT permit only self-certification</a:t>
            </a:r>
          </a:p>
          <a:p>
            <a:pPr lvl="2"/>
            <a:r>
              <a:rPr lang="en-US"/>
              <a:t>Business partners prefer third-party certification</a:t>
            </a:r>
          </a:p>
          <a:p>
            <a:r>
              <a:rPr lang="en-US" b="1"/>
              <a:t>Other 27000 Standards</a:t>
            </a:r>
          </a:p>
          <a:p>
            <a:pPr lvl="1"/>
            <a:r>
              <a:rPr lang="en-US"/>
              <a:t>Many more 27000 standards documents are under preparation</a:t>
            </a:r>
          </a:p>
          <a:p>
            <a:pPr lvl="1"/>
            <a:endParaRPr lang="en-US"/>
          </a:p>
        </p:txBody>
      </p:sp>
      <p:sp>
        <p:nvSpPr>
          <p:cNvPr id="6" name="Date Placeholder 5"/>
          <p:cNvSpPr>
            <a:spLocks noGrp="1"/>
          </p:cNvSpPr>
          <p:nvPr>
            <p:ph type="dt" sz="half" idx="10"/>
          </p:nvPr>
        </p:nvSpPr>
        <p:spPr/>
        <p:txBody>
          <a:bodyPr/>
          <a:lstStyle/>
          <a:p>
            <a:fld id="{B3D1B5BE-AD6D-E448-AB41-3C6D4EA2ABF1}" type="datetime1">
              <a:rPr lang="en-US" smtClean="0"/>
              <a:pPr/>
              <a:t>4/11/13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70</a:t>
            </a:fld>
            <a:endParaRPr 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COSO, COBIT, ERM</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4/11/13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71</a:t>
            </a:fld>
            <a:endParaRPr lang="en-US"/>
          </a:p>
        </p:txBody>
      </p:sp>
      <p:sp>
        <p:nvSpPr>
          <p:cNvPr id="8" name="Content Placeholder 7"/>
          <p:cNvSpPr>
            <a:spLocks noGrp="1"/>
          </p:cNvSpPr>
          <p:nvPr>
            <p:ph sz="quarter" idx="1"/>
          </p:nvPr>
        </p:nvSpPr>
        <p:spPr/>
        <p:txBody>
          <a:bodyPr>
            <a:normAutofit lnSpcReduction="10000"/>
          </a:bodyPr>
          <a:lstStyle/>
          <a:p>
            <a:r>
              <a:rPr lang="en-US" dirty="0" smtClean="0"/>
              <a:t>COSO says:</a:t>
            </a:r>
          </a:p>
          <a:p>
            <a:pPr lvl="1"/>
            <a:r>
              <a:rPr lang="en-US" dirty="0" smtClean="0"/>
              <a:t>Internal Control is needed/required:</a:t>
            </a:r>
          </a:p>
          <a:p>
            <a:pPr lvl="2"/>
            <a:r>
              <a:rPr lang="en-US" dirty="0" smtClean="0"/>
              <a:t>Financial Controls</a:t>
            </a:r>
          </a:p>
          <a:p>
            <a:pPr lvl="2"/>
            <a:r>
              <a:rPr lang="en-US" dirty="0" smtClean="0"/>
              <a:t>IT Controls – General and Application</a:t>
            </a:r>
          </a:p>
          <a:p>
            <a:pPr lvl="2"/>
            <a:r>
              <a:rPr lang="en-US" dirty="0" smtClean="0"/>
              <a:t>No Frameworks provided</a:t>
            </a:r>
          </a:p>
          <a:p>
            <a:r>
              <a:rPr lang="en-US" dirty="0" smtClean="0"/>
              <a:t>COBIT Says:</a:t>
            </a:r>
          </a:p>
          <a:p>
            <a:pPr lvl="1"/>
            <a:r>
              <a:rPr lang="en-US" dirty="0" smtClean="0"/>
              <a:t>IT Governance is needed so that IT can support Business Goals</a:t>
            </a:r>
          </a:p>
          <a:p>
            <a:pPr lvl="1"/>
            <a:r>
              <a:rPr lang="en-US" dirty="0" smtClean="0"/>
              <a:t>Framework provided to map Business Goals to IT Goals</a:t>
            </a:r>
          </a:p>
          <a:p>
            <a:pPr lvl="1"/>
            <a:r>
              <a:rPr lang="en-US" dirty="0" smtClean="0"/>
              <a:t>Controls Objectives and Requirements provided to implement Governance over IT Goals</a:t>
            </a:r>
          </a:p>
          <a:p>
            <a:r>
              <a:rPr lang="en-US" dirty="0" smtClean="0"/>
              <a:t>ERM</a:t>
            </a:r>
          </a:p>
          <a:p>
            <a:pPr lvl="1"/>
            <a:r>
              <a:rPr lang="en-US" dirty="0" smtClean="0"/>
              <a:t>Both COSO and COBIT require risk assessment</a:t>
            </a:r>
          </a:p>
          <a:p>
            <a:pPr lvl="1"/>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COSO Internal Control (1992)</a:t>
            </a:r>
            <a:endParaRPr lang="en-US" dirty="0"/>
          </a:p>
        </p:txBody>
      </p:sp>
      <p:sp>
        <p:nvSpPr>
          <p:cNvPr id="3" name="Content Placeholder 2"/>
          <p:cNvSpPr>
            <a:spLocks noGrp="1"/>
          </p:cNvSpPr>
          <p:nvPr>
            <p:ph sz="quarter" idx="1"/>
          </p:nvPr>
        </p:nvSpPr>
        <p:spPr/>
        <p:txBody>
          <a:bodyPr/>
          <a:lstStyle/>
          <a:p>
            <a:r>
              <a:rPr lang="en-US" dirty="0" smtClean="0"/>
              <a:t>PCAOB expects public companies to adopt COSO framework</a:t>
            </a:r>
          </a:p>
          <a:p>
            <a:r>
              <a:rPr lang="en-US" dirty="0" smtClean="0"/>
              <a:t>COSO has been adopted as the framework to guide assessment of effectiveness of internal control over financial reporting.</a:t>
            </a:r>
          </a:p>
        </p:txBody>
      </p:sp>
      <p:graphicFrame>
        <p:nvGraphicFramePr>
          <p:cNvPr id="7" name="Content Placeholder 6"/>
          <p:cNvGraphicFramePr>
            <a:graphicFrameLocks noGrp="1"/>
          </p:cNvGraphicFramePr>
          <p:nvPr>
            <p:ph sz="quarter" idx="2"/>
          </p:nvPr>
        </p:nvGraphicFramePr>
        <p:xfrm>
          <a:off x="4933950" y="1447800"/>
          <a:ext cx="3749675" cy="4572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Date Placeholder 4"/>
          <p:cNvSpPr>
            <a:spLocks noGrp="1"/>
          </p:cNvSpPr>
          <p:nvPr>
            <p:ph type="dt" sz="half" idx="10"/>
          </p:nvPr>
        </p:nvSpPr>
        <p:spPr/>
        <p:txBody>
          <a:bodyPr/>
          <a:lstStyle/>
          <a:p>
            <a:fld id="{F7D76284-2862-4F44-A5F1-6843A7DE569F}" type="datetime1">
              <a:rPr lang="en-US" smtClean="0"/>
              <a:pPr/>
              <a:t>4/11/13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COSO Internal Control</a:t>
            </a:r>
            <a:endParaRPr lang="en-US" dirty="0"/>
          </a:p>
        </p:txBody>
      </p:sp>
      <p:sp>
        <p:nvSpPr>
          <p:cNvPr id="6" name="Content Placeholder 5"/>
          <p:cNvSpPr>
            <a:spLocks noGrp="1"/>
          </p:cNvSpPr>
          <p:nvPr>
            <p:ph sz="quarter" idx="1"/>
          </p:nvPr>
        </p:nvSpPr>
        <p:spPr/>
        <p:txBody>
          <a:bodyPr/>
          <a:lstStyle/>
          <a:p>
            <a:r>
              <a:rPr lang="en-US" dirty="0" smtClean="0"/>
              <a:t>Internal control is broadly defined </a:t>
            </a:r>
            <a:r>
              <a:rPr lang="en-US" dirty="0" smtClean="0"/>
              <a:t>as:</a:t>
            </a:r>
          </a:p>
          <a:p>
            <a:pPr lvl="1"/>
            <a:r>
              <a:rPr lang="en-US" dirty="0" smtClean="0"/>
              <a:t>a </a:t>
            </a:r>
            <a:r>
              <a:rPr lang="en-US" dirty="0" smtClean="0">
                <a:solidFill>
                  <a:srgbClr val="FF0000"/>
                </a:solidFill>
              </a:rPr>
              <a:t>process</a:t>
            </a:r>
            <a:r>
              <a:rPr lang="en-US" dirty="0" smtClean="0"/>
              <a:t>,</a:t>
            </a:r>
          </a:p>
          <a:p>
            <a:pPr lvl="1"/>
            <a:r>
              <a:rPr lang="en-US" dirty="0" smtClean="0"/>
              <a:t> </a:t>
            </a:r>
            <a:r>
              <a:rPr lang="en-US" dirty="0" smtClean="0"/>
              <a:t>effected by an entity's board of directors, management and other personnel</a:t>
            </a:r>
            <a:r>
              <a:rPr lang="en-US" dirty="0" smtClean="0"/>
              <a:t>,</a:t>
            </a:r>
          </a:p>
          <a:p>
            <a:pPr lvl="1"/>
            <a:r>
              <a:rPr lang="en-US" dirty="0" smtClean="0"/>
              <a:t>designed </a:t>
            </a:r>
            <a:r>
              <a:rPr lang="en-US" dirty="0" smtClean="0"/>
              <a:t>to provide reasonable assurance regarding the achievement of </a:t>
            </a:r>
            <a:r>
              <a:rPr lang="en-US" dirty="0" smtClean="0">
                <a:solidFill>
                  <a:srgbClr val="FF0000"/>
                </a:solidFill>
              </a:rPr>
              <a:t>objectives</a:t>
            </a:r>
          </a:p>
          <a:p>
            <a:pPr lvl="2"/>
            <a:r>
              <a:rPr lang="en-US" dirty="0" smtClean="0">
                <a:solidFill>
                  <a:srgbClr val="FF0000"/>
                </a:solidFill>
              </a:rPr>
              <a:t>Effectiveness</a:t>
            </a:r>
            <a:r>
              <a:rPr lang="en-US" dirty="0" smtClean="0"/>
              <a:t> and </a:t>
            </a:r>
            <a:r>
              <a:rPr lang="en-US" dirty="0" smtClean="0">
                <a:solidFill>
                  <a:srgbClr val="FF0000"/>
                </a:solidFill>
              </a:rPr>
              <a:t>efficiency </a:t>
            </a:r>
            <a:r>
              <a:rPr lang="en-US" dirty="0" smtClean="0"/>
              <a:t>of operations.</a:t>
            </a:r>
          </a:p>
          <a:p>
            <a:pPr lvl="2"/>
            <a:r>
              <a:rPr lang="en-US" dirty="0" smtClean="0">
                <a:solidFill>
                  <a:srgbClr val="FF0000"/>
                </a:solidFill>
              </a:rPr>
              <a:t>Reliability </a:t>
            </a:r>
            <a:r>
              <a:rPr lang="en-US" dirty="0" smtClean="0"/>
              <a:t>of financial reporting.</a:t>
            </a:r>
          </a:p>
          <a:p>
            <a:pPr lvl="2"/>
            <a:r>
              <a:rPr lang="en-US" dirty="0" smtClean="0">
                <a:solidFill>
                  <a:srgbClr val="FF0000"/>
                </a:solidFill>
              </a:rPr>
              <a:t>Compliance </a:t>
            </a:r>
            <a:r>
              <a:rPr lang="en-US" dirty="0" smtClean="0"/>
              <a:t>with applicable laws and regulations.</a:t>
            </a:r>
            <a:endParaRPr lang="en-US" dirty="0"/>
          </a:p>
        </p:txBody>
      </p:sp>
      <p:sp>
        <p:nvSpPr>
          <p:cNvPr id="4" name="Date Placeholder 3"/>
          <p:cNvSpPr>
            <a:spLocks noGrp="1"/>
          </p:cNvSpPr>
          <p:nvPr>
            <p:ph type="dt" sz="half" idx="10"/>
          </p:nvPr>
        </p:nvSpPr>
        <p:spPr/>
        <p:txBody>
          <a:bodyPr/>
          <a:lstStyle/>
          <a:p>
            <a:fld id="{C1D08589-AFC9-954F-89F9-E8F8BDEF7B7F}" type="datetime1">
              <a:rPr lang="en-US" smtClean="0"/>
              <a:pPr/>
              <a:t>4/11/13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9</a:t>
            </a:fld>
            <a:endParaRPr lang="en-US"/>
          </a:p>
        </p:txBody>
      </p:sp>
      <p:sp>
        <p:nvSpPr>
          <p:cNvPr id="8" name="TextBox 7"/>
          <p:cNvSpPr txBox="1"/>
          <p:nvPr/>
        </p:nvSpPr>
        <p:spPr>
          <a:xfrm>
            <a:off x="6361564" y="1702073"/>
            <a:ext cx="2287136"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solidFill>
                  <a:srgbClr val="FF0000"/>
                </a:solidFill>
              </a:rPr>
              <a:t>In other words it’s people driven!</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p:cTn id="15" dur="500" fill="hold"/>
                                        <p:tgtEl>
                                          <p:spTgt spid="6">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p:cTn id="23" dur="500" fill="hold"/>
                                        <p:tgtEl>
                                          <p:spTgt spid="6">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circle(in)">
                                      <p:cBhvr>
                                        <p:cTn id="31" dur="2000"/>
                                        <p:tgtEl>
                                          <p:spTgt spid="8">
                                            <p:bg/>
                                          </p:spTgt>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8">
                                            <p:txEl>
                                              <p:pRg st="0" end="0"/>
                                            </p:txEl>
                                          </p:spTgt>
                                        </p:tgtEl>
                                        <p:attrNameLst>
                                          <p:attrName>style.visibility</p:attrName>
                                        </p:attrNameLst>
                                      </p:cBhvr>
                                      <p:to>
                                        <p:strVal val="visible"/>
                                      </p:to>
                                    </p:set>
                                    <p:animEffect transition="in" filter="circle(in)">
                                      <p:cBhvr>
                                        <p:cTn id="36" dur="2000"/>
                                        <p:tgtEl>
                                          <p:spTgt spid="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p:cTn id="41" dur="500" fill="hold"/>
                                        <p:tgtEl>
                                          <p:spTgt spid="6">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6">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6">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 calcmode="lin" valueType="num">
                                      <p:cBhvr>
                                        <p:cTn id="49" dur="500" fill="hold"/>
                                        <p:tgtEl>
                                          <p:spTgt spid="6">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6">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6">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6">
                                            <p:txEl>
                                              <p:pRg st="5" end="5"/>
                                            </p:txEl>
                                          </p:spTgt>
                                        </p:tgtEl>
                                        <p:attrNameLst>
                                          <p:attrName>style.visibility</p:attrName>
                                        </p:attrNameLst>
                                      </p:cBhvr>
                                      <p:to>
                                        <p:strVal val="visible"/>
                                      </p:to>
                                    </p:set>
                                    <p:anim calcmode="lin" valueType="num">
                                      <p:cBhvr>
                                        <p:cTn id="57" dur="500" fill="hold"/>
                                        <p:tgtEl>
                                          <p:spTgt spid="6">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6">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6">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9" presetClass="entr" presetSubtype="0" accel="100000" fill="hold" grpId="0"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p:cTn id="65" dur="500" fill="hold"/>
                                        <p:tgtEl>
                                          <p:spTgt spid="6">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6">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6">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3"/>
      <p:bldP spid="8" grpId="0" build="p" bldLvl="3"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1589</TotalTime>
  <Words>4370</Words>
  <Application>Microsoft Macintosh PowerPoint</Application>
  <PresentationFormat>On-screen Show (4:3)</PresentationFormat>
  <Paragraphs>620</Paragraphs>
  <Slides>71</Slides>
  <Notes>0</Notes>
  <HiddenSlides>0</HiddenSlides>
  <MMClips>0</MMClips>
  <ScaleCrop>false</ScaleCrop>
  <HeadingPairs>
    <vt:vector size="4" baseType="variant">
      <vt:variant>
        <vt:lpstr>Design Template</vt:lpstr>
      </vt:variant>
      <vt:variant>
        <vt:i4>1</vt:i4>
      </vt:variant>
      <vt:variant>
        <vt:lpstr>Slide Titles</vt:lpstr>
      </vt:variant>
      <vt:variant>
        <vt:i4>71</vt:i4>
      </vt:variant>
    </vt:vector>
  </HeadingPairs>
  <TitlesOfParts>
    <vt:vector size="72" baseType="lpstr">
      <vt:lpstr>Equity</vt:lpstr>
      <vt:lpstr>IT Security Compliance, Standards, Frameworks, Guidelines </vt:lpstr>
      <vt:lpstr>Governance</vt:lpstr>
      <vt:lpstr>Corporate Governance</vt:lpstr>
      <vt:lpstr>Sarbanes-Oxley</vt:lpstr>
      <vt:lpstr>Governance Frameworks</vt:lpstr>
      <vt:lpstr>COSO</vt:lpstr>
      <vt:lpstr>COSO’s Mission &amp; Frameworks</vt:lpstr>
      <vt:lpstr>COSO Internal Control (1992)</vt:lpstr>
      <vt:lpstr>COSO Internal Control</vt:lpstr>
      <vt:lpstr>Control Environment Factors</vt:lpstr>
      <vt:lpstr>Risk Assessment</vt:lpstr>
      <vt:lpstr>Control Activities</vt:lpstr>
      <vt:lpstr>Information and Communication</vt:lpstr>
      <vt:lpstr>Monitoring</vt:lpstr>
      <vt:lpstr>COSO</vt:lpstr>
      <vt:lpstr>Integrated Framework - ED</vt:lpstr>
      <vt:lpstr>What’s New</vt:lpstr>
      <vt:lpstr>Significant Change Highlighted by COSO</vt:lpstr>
      <vt:lpstr>Principles &amp; Attributes</vt:lpstr>
      <vt:lpstr>Control Environment</vt:lpstr>
      <vt:lpstr>Risk Assessment</vt:lpstr>
      <vt:lpstr>Risk Assessment Attributes</vt:lpstr>
      <vt:lpstr>Control Activities</vt:lpstr>
      <vt:lpstr>Slide 24</vt:lpstr>
      <vt:lpstr>Approaches</vt:lpstr>
      <vt:lpstr>Control Attributes</vt:lpstr>
      <vt:lpstr>Transaction Technology Controls</vt:lpstr>
      <vt:lpstr>General Technology Controls</vt:lpstr>
      <vt:lpstr>Technology Infrastructure</vt:lpstr>
      <vt:lpstr>Technology Security Access Controls</vt:lpstr>
      <vt:lpstr>Technology Development</vt:lpstr>
      <vt:lpstr>Summary of Technology Control Attributes</vt:lpstr>
      <vt:lpstr>Information &amp; Communication</vt:lpstr>
      <vt:lpstr>Information &amp; Communication Attribute</vt:lpstr>
      <vt:lpstr>Slide 35</vt:lpstr>
      <vt:lpstr>Approaches</vt:lpstr>
      <vt:lpstr>Monitoring Activities</vt:lpstr>
      <vt:lpstr>Monitoring Attribute</vt:lpstr>
      <vt:lpstr>Technology</vt:lpstr>
      <vt:lpstr>Objectives, Components &amp; Entity</vt:lpstr>
      <vt:lpstr>But How to Implement COSO?</vt:lpstr>
      <vt:lpstr>COSO</vt:lpstr>
      <vt:lpstr>COSO – ERM (2004)</vt:lpstr>
      <vt:lpstr>ERM – The Why</vt:lpstr>
      <vt:lpstr>ERM</vt:lpstr>
      <vt:lpstr>COSO ERM Cube</vt:lpstr>
      <vt:lpstr>Current State of Enterprise Risk Oversight and Market Perceptions of COSO’s ERM Framework </vt:lpstr>
      <vt:lpstr>What’s the state of ERM?</vt:lpstr>
      <vt:lpstr>Knowledge of Frameworks</vt:lpstr>
      <vt:lpstr>COBIT for IT Governance</vt:lpstr>
      <vt:lpstr>CobiT</vt:lpstr>
      <vt:lpstr>COBIT Executive Summary</vt:lpstr>
      <vt:lpstr>Core of IT Governance</vt:lpstr>
      <vt:lpstr>IT Success &amp; COBIT</vt:lpstr>
      <vt:lpstr>COBIT</vt:lpstr>
      <vt:lpstr>Why The Need for an IT Control Framework</vt:lpstr>
      <vt:lpstr>COBIT Information Criteria</vt:lpstr>
      <vt:lpstr>Business Goals Influence IT Goals</vt:lpstr>
      <vt:lpstr>COBITs 4 Domains</vt:lpstr>
      <vt:lpstr>Plan &amp; Organize</vt:lpstr>
      <vt:lpstr>Plan &amp; Organize Control Requirements</vt:lpstr>
      <vt:lpstr>Acquire &amp; Implement</vt:lpstr>
      <vt:lpstr>COSO General and Application Controls</vt:lpstr>
      <vt:lpstr>A&amp;I Control Requirements</vt:lpstr>
      <vt:lpstr>Deliver &amp; Support</vt:lpstr>
      <vt:lpstr>Monitor &amp; Evaluate</vt:lpstr>
      <vt:lpstr>ISO Security Frameworks</vt:lpstr>
      <vt:lpstr>The ISO/IEC 27000 Family of Security Standards</vt:lpstr>
      <vt:lpstr>The ISO/IEC 27000 Family of Security Standards</vt:lpstr>
      <vt:lpstr>The ISO/IEC 27000 Family of Security Standards</vt:lpstr>
      <vt:lpstr>COSO, COBIT, ERM</vt:lpstr>
    </vt:vector>
  </TitlesOfParts>
  <Company>University of Central Florida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Security Compliance, Standards, Frameworks, Guidelines </dc:title>
  <dc:creator>Steven Hornik</dc:creator>
  <cp:lastModifiedBy>Steven Hornik</cp:lastModifiedBy>
  <cp:revision>63</cp:revision>
  <dcterms:created xsi:type="dcterms:W3CDTF">2013-04-11T14:20:14Z</dcterms:created>
  <dcterms:modified xsi:type="dcterms:W3CDTF">2013-04-11T15:15:23Z</dcterms:modified>
</cp:coreProperties>
</file>